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7" r:id="rId2"/>
    <p:sldId id="268" r:id="rId3"/>
    <p:sldId id="269" r:id="rId4"/>
    <p:sldId id="270" r:id="rId5"/>
    <p:sldId id="271" r:id="rId6"/>
    <p:sldId id="273" r:id="rId7"/>
    <p:sldId id="274" r:id="rId8"/>
    <p:sldId id="275" r:id="rId9"/>
    <p:sldId id="265" r:id="rId10"/>
    <p:sldId id="266" r:id="rId11"/>
    <p:sldId id="298" r:id="rId12"/>
    <p:sldId id="299" r:id="rId13"/>
  </p:sldIdLst>
  <p:sldSz cx="9144000" cy="6858000" type="screen4x3"/>
  <p:notesSz cx="6889750" cy="10018713"/>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F90B"/>
    <a:srgbClr val="ADE7F9"/>
    <a:srgbClr val="000000"/>
    <a:srgbClr val="005092"/>
    <a:srgbClr val="B8B8B8"/>
    <a:srgbClr val="93EEE2"/>
    <a:srgbClr val="C5F3FF"/>
    <a:srgbClr val="5574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97" autoAdjust="0"/>
    <p:restoredTop sz="93891" autoAdjust="0"/>
  </p:normalViewPr>
  <p:slideViewPr>
    <p:cSldViewPr>
      <p:cViewPr varScale="1">
        <p:scale>
          <a:sx n="72" d="100"/>
          <a:sy n="72" d="100"/>
        </p:scale>
        <p:origin x="1272" y="5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66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5558" cy="500936"/>
          </a:xfrm>
          <a:prstGeom prst="rect">
            <a:avLst/>
          </a:prstGeom>
        </p:spPr>
        <p:txBody>
          <a:bodyPr vert="horz" lIns="93567" tIns="46783" rIns="93567" bIns="46783"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02598" y="1"/>
            <a:ext cx="2985558" cy="500936"/>
          </a:xfrm>
          <a:prstGeom prst="rect">
            <a:avLst/>
          </a:prstGeom>
        </p:spPr>
        <p:txBody>
          <a:bodyPr vert="horz" lIns="93567" tIns="46783" rIns="93567" bIns="46783" rtlCol="0"/>
          <a:lstStyle>
            <a:lvl1pPr algn="r" fontAlgn="auto">
              <a:spcBef>
                <a:spcPts val="0"/>
              </a:spcBef>
              <a:spcAft>
                <a:spcPts val="0"/>
              </a:spcAft>
              <a:defRPr sz="1200">
                <a:latin typeface="+mn-lt"/>
              </a:defRPr>
            </a:lvl1pPr>
          </a:lstStyle>
          <a:p>
            <a:pPr>
              <a:defRPr/>
            </a:pPr>
            <a:fld id="{38A34F48-4C80-42E2-A0C8-D03834807818}" type="datetimeFigureOut">
              <a:rPr lang="en-US"/>
              <a:pPr>
                <a:defRPr/>
              </a:pPr>
              <a:t>2/21/2019</a:t>
            </a:fld>
            <a:endParaRPr lang="en-US"/>
          </a:p>
        </p:txBody>
      </p:sp>
      <p:sp>
        <p:nvSpPr>
          <p:cNvPr id="4" name="Slide Image Placeholder 3"/>
          <p:cNvSpPr>
            <a:spLocks noGrp="1" noRot="1" noChangeAspect="1"/>
          </p:cNvSpPr>
          <p:nvPr>
            <p:ph type="sldImg" idx="2"/>
          </p:nvPr>
        </p:nvSpPr>
        <p:spPr>
          <a:xfrm>
            <a:off x="941388" y="752475"/>
            <a:ext cx="5006975" cy="3756025"/>
          </a:xfrm>
          <a:prstGeom prst="rect">
            <a:avLst/>
          </a:prstGeom>
          <a:noFill/>
          <a:ln w="12700">
            <a:solidFill>
              <a:prstClr val="black"/>
            </a:solidFill>
          </a:ln>
        </p:spPr>
        <p:txBody>
          <a:bodyPr vert="horz" lIns="93567" tIns="46783" rIns="93567" bIns="46783" rtlCol="0" anchor="ctr"/>
          <a:lstStyle/>
          <a:p>
            <a:pPr lvl="0"/>
            <a:endParaRPr lang="en-US" noProof="0"/>
          </a:p>
        </p:txBody>
      </p:sp>
      <p:sp>
        <p:nvSpPr>
          <p:cNvPr id="5" name="Notes Placeholder 4"/>
          <p:cNvSpPr>
            <a:spLocks noGrp="1"/>
          </p:cNvSpPr>
          <p:nvPr>
            <p:ph type="body" sz="quarter" idx="3"/>
          </p:nvPr>
        </p:nvSpPr>
        <p:spPr>
          <a:xfrm>
            <a:off x="688976" y="4758890"/>
            <a:ext cx="5511800" cy="4508421"/>
          </a:xfrm>
          <a:prstGeom prst="rect">
            <a:avLst/>
          </a:prstGeom>
        </p:spPr>
        <p:txBody>
          <a:bodyPr vert="horz" lIns="93567" tIns="46783" rIns="93567" bIns="4678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9516039"/>
            <a:ext cx="2985558" cy="500936"/>
          </a:xfrm>
          <a:prstGeom prst="rect">
            <a:avLst/>
          </a:prstGeom>
        </p:spPr>
        <p:txBody>
          <a:bodyPr vert="horz" lIns="93567" tIns="46783" rIns="93567" bIns="46783"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02598" y="9516039"/>
            <a:ext cx="2985558" cy="500936"/>
          </a:xfrm>
          <a:prstGeom prst="rect">
            <a:avLst/>
          </a:prstGeom>
        </p:spPr>
        <p:txBody>
          <a:bodyPr vert="horz" lIns="93567" tIns="46783" rIns="93567" bIns="46783" rtlCol="0" anchor="b"/>
          <a:lstStyle>
            <a:lvl1pPr algn="r" fontAlgn="auto">
              <a:spcBef>
                <a:spcPts val="0"/>
              </a:spcBef>
              <a:spcAft>
                <a:spcPts val="0"/>
              </a:spcAft>
              <a:defRPr sz="1200">
                <a:latin typeface="+mn-lt"/>
              </a:defRPr>
            </a:lvl1pPr>
          </a:lstStyle>
          <a:p>
            <a:pPr>
              <a:defRPr/>
            </a:pPr>
            <a:fld id="{AA7CE73C-B82C-47D8-96C3-95A2FC789F95}" type="slidenum">
              <a:rPr lang="en-US"/>
              <a:pPr>
                <a:defRPr/>
              </a:pPr>
              <a:t>‹#›</a:t>
            </a:fld>
            <a:endParaRPr lang="en-US"/>
          </a:p>
        </p:txBody>
      </p:sp>
    </p:spTree>
    <p:extLst>
      <p:ext uri="{BB962C8B-B14F-4D97-AF65-F5344CB8AC3E}">
        <p14:creationId xmlns:p14="http://schemas.microsoft.com/office/powerpoint/2010/main" val="5624473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FEB11F-485C-4BC7-8A3B-E2DF0C5C225F}" type="slidenum">
              <a:rPr lang="en-US" smtClean="0"/>
              <a:pPr fontAlgn="base">
                <a:spcBef>
                  <a:spcPct val="0"/>
                </a:spcBef>
                <a:spcAft>
                  <a:spcPct val="0"/>
                </a:spcAft>
                <a:defRPr/>
              </a:pPr>
              <a:t>1</a:t>
            </a:fld>
            <a:endParaRPr lang="en-US"/>
          </a:p>
        </p:txBody>
      </p:sp>
    </p:spTree>
    <p:extLst>
      <p:ext uri="{BB962C8B-B14F-4D97-AF65-F5344CB8AC3E}">
        <p14:creationId xmlns:p14="http://schemas.microsoft.com/office/powerpoint/2010/main" val="786999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1214438" y="712788"/>
            <a:ext cx="4752975" cy="3565525"/>
          </a:xfrm>
          <a:noFill/>
          <a:ln>
            <a:solidFill>
              <a:srgbClr val="000000"/>
            </a:solidFill>
            <a:miter lim="800000"/>
            <a:headEnd/>
            <a:tailEnd/>
          </a:ln>
        </p:spPr>
      </p:sp>
      <p:sp>
        <p:nvSpPr>
          <p:cNvPr id="25603" name="Notes Placeholder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IN"/>
          </a:p>
        </p:txBody>
      </p:sp>
      <p:sp>
        <p:nvSpPr>
          <p:cNvPr id="25604" name="Slide Number Placeholder 3"/>
          <p:cNvSpPr txBox="1">
            <a:spLocks noGrp="1"/>
          </p:cNvSpPr>
          <p:nvPr/>
        </p:nvSpPr>
        <p:spPr bwMode="auto">
          <a:xfrm>
            <a:off x="4068471" y="9032588"/>
            <a:ext cx="3112455" cy="475486"/>
          </a:xfrm>
          <a:prstGeom prst="rect">
            <a:avLst/>
          </a:prstGeom>
          <a:noFill/>
          <a:ln w="9525">
            <a:noFill/>
            <a:miter lim="800000"/>
            <a:headEnd/>
            <a:tailEnd/>
          </a:ln>
        </p:spPr>
        <p:txBody>
          <a:bodyPr lIns="93567" tIns="46783" rIns="93567" bIns="46783" anchor="b"/>
          <a:lstStyle/>
          <a:p>
            <a:pPr algn="r"/>
            <a:fld id="{83F7A4F6-8FA2-42BA-9A2E-500859FC6354}" type="slidenum">
              <a:rPr lang="en-IN" sz="1200">
                <a:latin typeface="Calibri" pitchFamily="34" charset="0"/>
              </a:rPr>
              <a:pPr algn="r"/>
              <a:t>9</a:t>
            </a:fld>
            <a:endParaRPr lang="en-IN" sz="1200" dirty="0">
              <a:latin typeface="Calibri" pitchFamily="34" charset="0"/>
            </a:endParaRPr>
          </a:p>
        </p:txBody>
      </p:sp>
    </p:spTree>
    <p:extLst>
      <p:ext uri="{BB962C8B-B14F-4D97-AF65-F5344CB8AC3E}">
        <p14:creationId xmlns:p14="http://schemas.microsoft.com/office/powerpoint/2010/main" val="895222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6" name="Rectangle 5"/>
          <p:cNvSpPr/>
          <p:nvPr userDrawn="1"/>
        </p:nvSpPr>
        <p:spPr>
          <a:xfrm>
            <a:off x="2286000" y="3044825"/>
            <a:ext cx="4572000" cy="768350"/>
          </a:xfrm>
          <a:prstGeom prst="rect">
            <a:avLst/>
          </a:prstGeom>
        </p:spPr>
        <p:txBody>
          <a:bodyPr>
            <a:spAutoFit/>
          </a:bodyPr>
          <a:lstStyle/>
          <a:p>
            <a:pPr fontAlgn="auto">
              <a:spcBef>
                <a:spcPts val="0"/>
              </a:spcBef>
              <a:spcAft>
                <a:spcPts val="0"/>
              </a:spcAft>
              <a:defRPr/>
            </a:pPr>
            <a:r>
              <a:rPr lang="en-US" sz="2400" dirty="0">
                <a:solidFill>
                  <a:srgbClr val="000000"/>
                </a:solidFill>
                <a:latin typeface="Lucida Calligraphy" pitchFamily="66" charset="0"/>
                <a:ea typeface="Batang" pitchFamily="18" charset="-127"/>
              </a:rPr>
              <a:t>Y</a:t>
            </a:r>
            <a:r>
              <a:rPr lang="en-US" dirty="0">
                <a:solidFill>
                  <a:srgbClr val="000000"/>
                </a:solidFill>
                <a:latin typeface="Lucida Calligraphy" pitchFamily="66" charset="0"/>
                <a:ea typeface="Batang" pitchFamily="18" charset="-127"/>
              </a:rPr>
              <a:t>our </a:t>
            </a:r>
            <a:r>
              <a:rPr lang="en-US" sz="2000" dirty="0">
                <a:solidFill>
                  <a:srgbClr val="000000"/>
                </a:solidFill>
                <a:latin typeface="Lucida Calligraphy" pitchFamily="66" charset="0"/>
                <a:ea typeface="Batang" pitchFamily="18" charset="-127"/>
              </a:rPr>
              <a:t> </a:t>
            </a:r>
            <a:r>
              <a:rPr lang="en-US" sz="2400" dirty="0">
                <a:solidFill>
                  <a:srgbClr val="000000"/>
                </a:solidFill>
                <a:latin typeface="Lucida Calligraphy" pitchFamily="66" charset="0"/>
                <a:ea typeface="Batang" pitchFamily="18" charset="-127"/>
              </a:rPr>
              <a:t>e</a:t>
            </a:r>
            <a:r>
              <a:rPr lang="en-US" dirty="0">
                <a:solidFill>
                  <a:srgbClr val="000000"/>
                </a:solidFill>
                <a:latin typeface="Lucida Calligraphy" pitchFamily="66" charset="0"/>
                <a:ea typeface="Batang" pitchFamily="18" charset="-127"/>
              </a:rPr>
              <a:t>xtended  </a:t>
            </a:r>
            <a:r>
              <a:rPr lang="en-US" sz="2400" dirty="0">
                <a:solidFill>
                  <a:srgbClr val="000000"/>
                </a:solidFill>
                <a:latin typeface="Lucida Calligraphy" pitchFamily="66" charset="0"/>
                <a:ea typeface="Batang" pitchFamily="18" charset="-127"/>
              </a:rPr>
              <a:t>a</a:t>
            </a:r>
            <a:r>
              <a:rPr lang="en-US" dirty="0">
                <a:solidFill>
                  <a:srgbClr val="000000"/>
                </a:solidFill>
                <a:latin typeface="Lucida Calligraphy" pitchFamily="66" charset="0"/>
                <a:ea typeface="Batang" pitchFamily="18" charset="-127"/>
              </a:rPr>
              <a:t>rm   </a:t>
            </a:r>
            <a:r>
              <a:rPr lang="en-US" sz="2400" dirty="0">
                <a:solidFill>
                  <a:srgbClr val="000000"/>
                </a:solidFill>
                <a:latin typeface="Lucida Calligraphy" pitchFamily="66" charset="0"/>
                <a:ea typeface="Batang" pitchFamily="18" charset="-127"/>
              </a:rPr>
              <a:t>i</a:t>
            </a:r>
            <a:r>
              <a:rPr lang="en-US" dirty="0">
                <a:solidFill>
                  <a:srgbClr val="000000"/>
                </a:solidFill>
                <a:latin typeface="Lucida Calligraphy" pitchFamily="66" charset="0"/>
                <a:ea typeface="Batang" pitchFamily="18" charset="-127"/>
              </a:rPr>
              <a:t>n   </a:t>
            </a:r>
            <a:r>
              <a:rPr lang="en-US" sz="2400" dirty="0" err="1">
                <a:solidFill>
                  <a:srgbClr val="000000"/>
                </a:solidFill>
                <a:latin typeface="Lucida Calligraphy" pitchFamily="66" charset="0"/>
                <a:ea typeface="Batang" pitchFamily="18" charset="-127"/>
              </a:rPr>
              <a:t>i</a:t>
            </a:r>
            <a:r>
              <a:rPr lang="en-US" dirty="0" err="1">
                <a:solidFill>
                  <a:srgbClr val="000000"/>
                </a:solidFill>
                <a:latin typeface="Lucida Calligraphy" pitchFamily="66" charset="0"/>
                <a:ea typeface="Batang" pitchFamily="18" charset="-127"/>
              </a:rPr>
              <a:t>ndia</a:t>
            </a:r>
            <a:r>
              <a:rPr lang="en-US" sz="2000" dirty="0">
                <a:solidFill>
                  <a:srgbClr val="000000"/>
                </a:solidFill>
                <a:latin typeface="Lucida Calligraphy" pitchFamily="66" charset="0"/>
                <a:ea typeface="Batang" pitchFamily="18" charset="-127"/>
              </a:rPr>
              <a:t> . . . . </a:t>
            </a:r>
            <a:endParaRPr lang="en-US" dirty="0">
              <a:latin typeface="Lucida Calligraphy" pitchFamily="66" charset="0"/>
            </a:endParaRPr>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7" name="Date Placeholder 6"/>
          <p:cNvSpPr>
            <a:spLocks noGrp="1"/>
          </p:cNvSpPr>
          <p:nvPr>
            <p:ph type="dt" sz="half" idx="10"/>
          </p:nvPr>
        </p:nvSpPr>
        <p:spPr/>
        <p:txBody>
          <a:bodyPr/>
          <a:lstStyle>
            <a:lvl1pPr>
              <a:defRPr/>
            </a:lvl1pPr>
            <a:extLst/>
          </a:lstStyle>
          <a:p>
            <a:pPr>
              <a:defRPr/>
            </a:pPr>
            <a:fld id="{D49D67D0-1D6F-45ED-A592-4662AC22952E}" type="datetimeFigureOut">
              <a:rPr lang="en-US"/>
              <a:pPr>
                <a:defRPr/>
              </a:pPr>
              <a:t>2/21/2019</a:t>
            </a:fld>
            <a:endParaRPr lang="en-US"/>
          </a:p>
        </p:txBody>
      </p:sp>
      <p:sp>
        <p:nvSpPr>
          <p:cNvPr id="8" name="Footer Placeholder 19"/>
          <p:cNvSpPr>
            <a:spLocks noGrp="1"/>
          </p:cNvSpPr>
          <p:nvPr>
            <p:ph type="ftr" sz="quarter" idx="11"/>
          </p:nvPr>
        </p:nvSpPr>
        <p:spPr/>
        <p:txBody>
          <a:bodyPr/>
          <a:lstStyle>
            <a:lvl1pPr>
              <a:defRPr>
                <a:solidFill>
                  <a:schemeClr val="bg2">
                    <a:shade val="50000"/>
                    <a:satMod val="200000"/>
                  </a:schemeClr>
                </a:solidFill>
              </a:defRPr>
            </a:lvl1pPr>
            <a:extLst/>
          </a:lstStyle>
          <a:p>
            <a:pPr>
              <a:defRPr/>
            </a:pPr>
            <a:endParaRPr lang="en-US"/>
          </a:p>
        </p:txBody>
      </p:sp>
      <p:sp>
        <p:nvSpPr>
          <p:cNvPr id="9" name="Slide Number Placeholder 9"/>
          <p:cNvSpPr>
            <a:spLocks noGrp="1"/>
          </p:cNvSpPr>
          <p:nvPr>
            <p:ph type="sldNum" sz="quarter" idx="12"/>
          </p:nvPr>
        </p:nvSpPr>
        <p:spPr/>
        <p:txBody>
          <a:bodyPr/>
          <a:lstStyle>
            <a:lvl1pPr>
              <a:defRPr/>
            </a:lvl1pPr>
            <a:extLst/>
          </a:lstStyle>
          <a:p>
            <a:pPr>
              <a:defRPr/>
            </a:pPr>
            <a:fld id="{B1D5EF11-030A-4DBF-B578-FB09AA4E22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extLst/>
          </a:lstStyle>
          <a:p>
            <a:pPr>
              <a:defRPr/>
            </a:pPr>
            <a:fld id="{D5BF1D8B-65A6-4964-9694-2822701CAE21}" type="datetimeFigureOut">
              <a:rPr lang="en-US"/>
              <a:pPr>
                <a:defRPr/>
              </a:pPr>
              <a:t>2/21/2019</a:t>
            </a:fld>
            <a:endParaRPr lang="en-US"/>
          </a:p>
        </p:txBody>
      </p:sp>
      <p:sp>
        <p:nvSpPr>
          <p:cNvPr id="5"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8B4F5C72-FF5F-4F46-8280-469C3FA414E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extLst/>
          </a:lstStyle>
          <a:p>
            <a:pPr>
              <a:defRPr/>
            </a:pPr>
            <a:fld id="{852B474B-6143-478C-BE49-289F3419BF37}" type="datetimeFigureOut">
              <a:rPr lang="en-US"/>
              <a:pPr>
                <a:defRPr/>
              </a:pPr>
              <a:t>2/21/2019</a:t>
            </a:fld>
            <a:endParaRPr lang="en-US"/>
          </a:p>
        </p:txBody>
      </p:sp>
      <p:sp>
        <p:nvSpPr>
          <p:cNvPr id="5"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609F72FE-7CE4-4F36-92FC-2D3247BC25E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extLst/>
          </a:lstStyle>
          <a:p>
            <a:pPr>
              <a:defRPr/>
            </a:pPr>
            <a:fld id="{33369C95-0B69-47F8-AD7F-F71B001DA4C0}" type="datetimeFigureOut">
              <a:rPr lang="en-US"/>
              <a:pPr>
                <a:defRPr/>
              </a:pPr>
              <a:t>2/21/2019</a:t>
            </a:fld>
            <a:endParaRPr lang="en-US"/>
          </a:p>
        </p:txBody>
      </p:sp>
      <p:sp>
        <p:nvSpPr>
          <p:cNvPr id="5"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2EE32FDE-EC36-4AE5-9F69-A7105F234D2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C5371D46-57E1-4644-B8ED-17A039946D6A}" type="datetimeFigureOut">
              <a:rPr lang="en-US"/>
              <a:pPr>
                <a:defRPr/>
              </a:pPr>
              <a:t>2/21/2019</a:t>
            </a:fld>
            <a:endParaRPr lang="en-US"/>
          </a:p>
        </p:txBody>
      </p:sp>
      <p:sp>
        <p:nvSpPr>
          <p:cNvPr id="9"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DACD3E8F-AD60-4C9C-B27E-A9E99E3016D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fld id="{F5A4133A-4CA1-4DCF-9433-AA6B3328C703}" type="datetimeFigureOut">
              <a:rPr lang="en-US"/>
              <a:pPr>
                <a:defRPr/>
              </a:pPr>
              <a:t>2/21/2019</a:t>
            </a:fld>
            <a:endParaRPr lang="en-US"/>
          </a:p>
        </p:txBody>
      </p:sp>
      <p:sp>
        <p:nvSpPr>
          <p:cNvPr id="6" name="Footer Placeholder 5"/>
          <p:cNvSpPr>
            <a:spLocks noGrp="1"/>
          </p:cNvSpPr>
          <p:nvPr>
            <p:ph type="ftr" sz="quarter" idx="11"/>
          </p:nvPr>
        </p:nvSpPr>
        <p:spPr/>
        <p:txBody>
          <a:bodyPr/>
          <a:lstStyle>
            <a:lvl1pPr>
              <a:defRPr>
                <a:solidFill>
                  <a:schemeClr val="bg2">
                    <a:shade val="50000"/>
                    <a:satMod val="200000"/>
                  </a:schemeClr>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E1DD6109-F57C-4695-A2A7-0950A7A4545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fld id="{2AC2343D-6F41-493D-B73A-3E43105F1031}" type="datetimeFigureOut">
              <a:rPr lang="en-US"/>
              <a:pPr>
                <a:defRPr/>
              </a:pPr>
              <a:t>2/21/2019</a:t>
            </a:fld>
            <a:endParaRPr lang="en-US"/>
          </a:p>
        </p:txBody>
      </p:sp>
      <p:sp>
        <p:nvSpPr>
          <p:cNvPr id="8" name="Footer Placeholder 7"/>
          <p:cNvSpPr>
            <a:spLocks noGrp="1"/>
          </p:cNvSpPr>
          <p:nvPr>
            <p:ph type="ftr" sz="quarter" idx="11"/>
          </p:nvPr>
        </p:nvSpPr>
        <p:spPr/>
        <p:txBody>
          <a:bodyPr/>
          <a:lstStyle>
            <a:lvl1pPr>
              <a:defRPr>
                <a:solidFill>
                  <a:schemeClr val="bg2">
                    <a:shade val="50000"/>
                    <a:satMod val="200000"/>
                  </a:schemeClr>
                </a:solidFill>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1BA29833-61B9-4702-9AB7-49AF280A2C1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fld id="{2BB8646C-2132-4653-A521-EC492352E03B}" type="datetimeFigureOut">
              <a:rPr lang="en-US"/>
              <a:pPr>
                <a:defRPr/>
              </a:pPr>
              <a:t>2/21/2019</a:t>
            </a:fld>
            <a:endParaRPr lang="en-US"/>
          </a:p>
        </p:txBody>
      </p:sp>
      <p:sp>
        <p:nvSpPr>
          <p:cNvPr id="4" name="Footer Placeholder 3"/>
          <p:cNvSpPr>
            <a:spLocks noGrp="1"/>
          </p:cNvSpPr>
          <p:nvPr>
            <p:ph type="ftr" sz="quarter" idx="11"/>
          </p:nvPr>
        </p:nvSpPr>
        <p:spPr/>
        <p:txBody>
          <a:bodyPr/>
          <a:lstStyle>
            <a:lvl1pPr>
              <a:defRPr>
                <a:solidFill>
                  <a:schemeClr val="bg2">
                    <a:shade val="50000"/>
                    <a:satMod val="200000"/>
                  </a:schemeClr>
                </a:solidFill>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FBDAF5A4-4D83-417C-9F7E-0B2B787CEB4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Oval 3"/>
          <p:cNvSpPr/>
          <p:nvPr userDrawn="1"/>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Pie 4"/>
          <p:cNvSpPr/>
          <p:nvPr userDrawn="1"/>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Donut 5"/>
          <p:cNvSpPr/>
          <p:nvPr userDrawn="1"/>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p:cNvSpPr/>
          <p:nvPr userDrawn="1"/>
        </p:nvSpPr>
        <p:spPr>
          <a:xfrm>
            <a:off x="228600" y="1295400"/>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pic>
        <p:nvPicPr>
          <p:cNvPr id="8" name="Object 13"/>
          <p:cNvPicPr>
            <a:picLocks noChangeAspect="1" noChangeArrowheads="1"/>
          </p:cNvPicPr>
          <p:nvPr userDrawn="1"/>
        </p:nvPicPr>
        <p:blipFill>
          <a:blip r:embed="rId2"/>
          <a:srcRect/>
          <a:stretch>
            <a:fillRect/>
          </a:stretch>
        </p:blipFill>
        <p:spPr bwMode="auto">
          <a:xfrm>
            <a:off x="7620000" y="304800"/>
            <a:ext cx="1219200" cy="615950"/>
          </a:xfrm>
          <a:prstGeom prst="rect">
            <a:avLst/>
          </a:prstGeom>
          <a:noFill/>
          <a:ln w="9525">
            <a:noFill/>
            <a:miter lim="800000"/>
            <a:headEnd/>
            <a:tailEnd/>
          </a:ln>
        </p:spPr>
      </p:pic>
      <p:sp>
        <p:nvSpPr>
          <p:cNvPr id="9" name="Date Placeholder 1"/>
          <p:cNvSpPr>
            <a:spLocks noGrp="1"/>
          </p:cNvSpPr>
          <p:nvPr>
            <p:ph type="dt" sz="half" idx="10"/>
          </p:nvPr>
        </p:nvSpPr>
        <p:spPr/>
        <p:txBody>
          <a:bodyPr/>
          <a:lstStyle>
            <a:lvl1pPr>
              <a:defRPr/>
            </a:lvl1pPr>
            <a:extLst/>
          </a:lstStyle>
          <a:p>
            <a:pPr>
              <a:defRPr/>
            </a:pPr>
            <a:fld id="{BC94B3B4-665F-4261-BBC9-02B75EB8008A}" type="datetimeFigureOut">
              <a:rPr lang="en-US"/>
              <a:pPr>
                <a:defRPr/>
              </a:pPr>
              <a:t>2/21/2019</a:t>
            </a:fld>
            <a:endParaRPr lang="en-US"/>
          </a:p>
        </p:txBody>
      </p:sp>
      <p:sp>
        <p:nvSpPr>
          <p:cNvPr id="10" name="Footer Placeholder 2"/>
          <p:cNvSpPr>
            <a:spLocks noGrp="1"/>
          </p:cNvSpPr>
          <p:nvPr>
            <p:ph type="ftr" sz="quarter" idx="11"/>
          </p:nvPr>
        </p:nvSpPr>
        <p:spPr/>
        <p:txBody>
          <a:bodyPr/>
          <a:lstStyle>
            <a:lvl1pPr>
              <a:defRPr>
                <a:solidFill>
                  <a:schemeClr val="bg2">
                    <a:shade val="50000"/>
                    <a:satMod val="200000"/>
                  </a:schemeClr>
                </a:solidFill>
              </a:defRPr>
            </a:lvl1pPr>
            <a:extLst/>
          </a:lstStyle>
          <a:p>
            <a:pPr>
              <a:defRPr/>
            </a:pPr>
            <a:endParaRPr lang="en-US"/>
          </a:p>
        </p:txBody>
      </p:sp>
      <p:sp>
        <p:nvSpPr>
          <p:cNvPr id="11" name="Slide Number Placeholder 3"/>
          <p:cNvSpPr>
            <a:spLocks noGrp="1"/>
          </p:cNvSpPr>
          <p:nvPr>
            <p:ph type="sldNum" sz="quarter" idx="12"/>
          </p:nvPr>
        </p:nvSpPr>
        <p:spPr/>
        <p:txBody>
          <a:bodyPr/>
          <a:lstStyle>
            <a:lvl1pPr>
              <a:defRPr/>
            </a:lvl1pPr>
            <a:extLst/>
          </a:lstStyle>
          <a:p>
            <a:pPr>
              <a:defRPr/>
            </a:pPr>
            <a:fld id="{52E0A786-C1D3-458D-92B2-6F7F9F480B0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fld id="{445DECC9-5F7E-4B4F-9149-A889850AE270}" type="datetimeFigureOut">
              <a:rPr lang="en-US"/>
              <a:pPr>
                <a:defRPr/>
              </a:pPr>
              <a:t>2/21/2019</a:t>
            </a:fld>
            <a:endParaRPr lang="en-US"/>
          </a:p>
        </p:txBody>
      </p:sp>
      <p:sp>
        <p:nvSpPr>
          <p:cNvPr id="6" name="Footer Placeholder 5"/>
          <p:cNvSpPr>
            <a:spLocks noGrp="1"/>
          </p:cNvSpPr>
          <p:nvPr>
            <p:ph type="ftr" sz="quarter" idx="11"/>
          </p:nvPr>
        </p:nvSpPr>
        <p:spPr/>
        <p:txBody>
          <a:bodyPr/>
          <a:lstStyle>
            <a:lvl1pPr>
              <a:defRPr>
                <a:solidFill>
                  <a:schemeClr val="bg2">
                    <a:shade val="50000"/>
                    <a:satMod val="200000"/>
                  </a:schemeClr>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785C0E1A-86E2-4182-914F-ABA6B58CF05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28F10F05-D2EA-489F-9BA2-634F2A9C89B3}" type="datetimeFigureOut">
              <a:rPr lang="en-US"/>
              <a:pPr>
                <a:defRPr/>
              </a:pPr>
              <a:t>2/21/2019</a:t>
            </a:fld>
            <a:endParaRPr lang="en-US"/>
          </a:p>
        </p:txBody>
      </p:sp>
      <p:sp>
        <p:nvSpPr>
          <p:cNvPr id="9" name="Footer Placeholder 5"/>
          <p:cNvSpPr>
            <a:spLocks noGrp="1"/>
          </p:cNvSpPr>
          <p:nvPr>
            <p:ph type="ftr" sz="quarter" idx="11"/>
          </p:nvPr>
        </p:nvSpPr>
        <p:spPr/>
        <p:txBody>
          <a:bodyPr/>
          <a:lstStyle>
            <a:lvl1pPr>
              <a:defRPr>
                <a:solidFill>
                  <a:schemeClr val="bg2">
                    <a:shade val="50000"/>
                    <a:satMod val="200000"/>
                  </a:schemeClr>
                </a:solidFill>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54AA47EF-46B5-445D-AD37-4179F4E0FB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dirty="0"/>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86CB2FE8-40A7-48EC-BB3C-B04C15C8E01F}" type="datetimeFigureOut">
              <a:rPr lang="en-US"/>
              <a:pPr>
                <a:defRPr/>
              </a:pPr>
              <a:t>2/21/2019</a:t>
            </a:fld>
            <a:endParaRPr lang="en-US">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chemeClr>
                </a:solidFill>
                <a:effectLst/>
                <a:latin typeface="+mn-l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fld id="{582B0C75-8DD6-45BF-864C-B6AE5FE70CFF}" type="slidenum">
              <a:rPr lang="en-US"/>
              <a:pPr>
                <a:defRPr/>
              </a:pPr>
              <a:t>‹#›</a:t>
            </a:fld>
            <a:endParaRPr lang="en-US">
              <a:solidFill>
                <a:schemeClr val="bg2">
                  <a:shade val="50000"/>
                </a:scheme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Lst>
  <p:txStyles>
    <p:titleStyle>
      <a:lvl1pPr algn="l" rtl="0" eaLnBrk="0" fontAlgn="base" hangingPunct="0">
        <a:spcBef>
          <a:spcPct val="0"/>
        </a:spcBef>
        <a:spcAft>
          <a:spcPct val="0"/>
        </a:spcAft>
        <a:defRPr sz="4300" kern="1200">
          <a:solidFill>
            <a:srgbClr val="495A7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495A74"/>
          </a:solidFill>
          <a:latin typeface="Gill Sans MT" pitchFamily="34" charset="0"/>
        </a:defRPr>
      </a:lvl2pPr>
      <a:lvl3pPr algn="l" rtl="0" eaLnBrk="0" fontAlgn="base" hangingPunct="0">
        <a:spcBef>
          <a:spcPct val="0"/>
        </a:spcBef>
        <a:spcAft>
          <a:spcPct val="0"/>
        </a:spcAft>
        <a:defRPr sz="4300">
          <a:solidFill>
            <a:srgbClr val="495A74"/>
          </a:solidFill>
          <a:latin typeface="Gill Sans MT" pitchFamily="34" charset="0"/>
        </a:defRPr>
      </a:lvl3pPr>
      <a:lvl4pPr algn="l" rtl="0" eaLnBrk="0" fontAlgn="base" hangingPunct="0">
        <a:spcBef>
          <a:spcPct val="0"/>
        </a:spcBef>
        <a:spcAft>
          <a:spcPct val="0"/>
        </a:spcAft>
        <a:defRPr sz="4300">
          <a:solidFill>
            <a:srgbClr val="495A74"/>
          </a:solidFill>
          <a:latin typeface="Gill Sans MT" pitchFamily="34" charset="0"/>
        </a:defRPr>
      </a:lvl4pPr>
      <a:lvl5pPr algn="l" rtl="0" eaLnBrk="0" fontAlgn="base" hangingPunct="0">
        <a:spcBef>
          <a:spcPct val="0"/>
        </a:spcBef>
        <a:spcAft>
          <a:spcPct val="0"/>
        </a:spcAft>
        <a:defRPr sz="4300">
          <a:solidFill>
            <a:srgbClr val="495A74"/>
          </a:solidFill>
          <a:latin typeface="Gill Sans MT" pitchFamily="34" charset="0"/>
        </a:defRPr>
      </a:lvl5pPr>
      <a:lvl6pPr marL="457200" algn="l" rtl="0" fontAlgn="base">
        <a:spcBef>
          <a:spcPct val="0"/>
        </a:spcBef>
        <a:spcAft>
          <a:spcPct val="0"/>
        </a:spcAft>
        <a:defRPr sz="4300">
          <a:solidFill>
            <a:srgbClr val="495A74"/>
          </a:solidFill>
          <a:latin typeface="Gill Sans MT" pitchFamily="34" charset="0"/>
        </a:defRPr>
      </a:lvl6pPr>
      <a:lvl7pPr marL="914400" algn="l" rtl="0" fontAlgn="base">
        <a:spcBef>
          <a:spcPct val="0"/>
        </a:spcBef>
        <a:spcAft>
          <a:spcPct val="0"/>
        </a:spcAft>
        <a:defRPr sz="4300">
          <a:solidFill>
            <a:srgbClr val="495A74"/>
          </a:solidFill>
          <a:latin typeface="Gill Sans MT" pitchFamily="34" charset="0"/>
        </a:defRPr>
      </a:lvl7pPr>
      <a:lvl8pPr marL="1371600" algn="l" rtl="0" fontAlgn="base">
        <a:spcBef>
          <a:spcPct val="0"/>
        </a:spcBef>
        <a:spcAft>
          <a:spcPct val="0"/>
        </a:spcAft>
        <a:defRPr sz="4300">
          <a:solidFill>
            <a:srgbClr val="495A74"/>
          </a:solidFill>
          <a:latin typeface="Gill Sans MT" pitchFamily="34" charset="0"/>
        </a:defRPr>
      </a:lvl8pPr>
      <a:lvl9pPr marL="1828800" algn="l" rtl="0" fontAlgn="base">
        <a:spcBef>
          <a:spcPct val="0"/>
        </a:spcBef>
        <a:spcAft>
          <a:spcPct val="0"/>
        </a:spcAft>
        <a:defRPr sz="4300">
          <a:solidFill>
            <a:srgbClr val="495A7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00ADDC"/>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hyperlink" Target="http://www.hsh-chemie.com/" TargetMode="External"/><Relationship Id="rId13" Type="http://schemas.openxmlformats.org/officeDocument/2006/relationships/hyperlink" Target="http://www.r2group.eu/" TargetMode="External"/><Relationship Id="rId3" Type="http://schemas.openxmlformats.org/officeDocument/2006/relationships/hyperlink" Target="http://www.orkila.com/" TargetMode="External"/><Relationship Id="rId7" Type="http://schemas.openxmlformats.org/officeDocument/2006/relationships/hyperlink" Target="http://www.globe-chemicals.com/" TargetMode="External"/><Relationship Id="rId12" Type="http://schemas.openxmlformats.org/officeDocument/2006/relationships/hyperlink" Target="http://www.mkr.co.uk/" TargetMode="External"/><Relationship Id="rId2" Type="http://schemas.openxmlformats.org/officeDocument/2006/relationships/hyperlink" Target="http://chcresources.co.za/" TargetMode="External"/><Relationship Id="rId1" Type="http://schemas.openxmlformats.org/officeDocument/2006/relationships/slideLayout" Target="../slideLayouts/slideLayout7.xml"/><Relationship Id="rId6" Type="http://schemas.openxmlformats.org/officeDocument/2006/relationships/hyperlink" Target="http://www.target-chemicals.com/" TargetMode="External"/><Relationship Id="rId11" Type="http://schemas.openxmlformats.org/officeDocument/2006/relationships/hyperlink" Target="http://www.rahn-group.com/" TargetMode="External"/><Relationship Id="rId5" Type="http://schemas.openxmlformats.org/officeDocument/2006/relationships/hyperlink" Target="http://www.proteachemicals.co.za/" TargetMode="External"/><Relationship Id="rId15" Type="http://schemas.openxmlformats.org/officeDocument/2006/relationships/hyperlink" Target="http://www.chemconn.com/" TargetMode="External"/><Relationship Id="rId10" Type="http://schemas.openxmlformats.org/officeDocument/2006/relationships/hyperlink" Target="http://www.keysermackay.com/" TargetMode="External"/><Relationship Id="rId4" Type="http://schemas.openxmlformats.org/officeDocument/2006/relationships/hyperlink" Target="http://www.tamer-group.com/" TargetMode="External"/><Relationship Id="rId9" Type="http://schemas.openxmlformats.org/officeDocument/2006/relationships/hyperlink" Target="http://www.quimidroga.com/" TargetMode="External"/><Relationship Id="rId14" Type="http://schemas.openxmlformats.org/officeDocument/2006/relationships/hyperlink" Target="mailto:info@chemconn.com"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www.chemconn.com/" TargetMode="External"/><Relationship Id="rId3" Type="http://schemas.openxmlformats.org/officeDocument/2006/relationships/hyperlink" Target="http://www.eigver.it/" TargetMode="External"/><Relationship Id="rId7" Type="http://schemas.openxmlformats.org/officeDocument/2006/relationships/hyperlink" Target="mailto:info@chemconn.com" TargetMode="External"/><Relationship Id="rId2" Type="http://schemas.openxmlformats.org/officeDocument/2006/relationships/hyperlink" Target="http://www.keysermackay.com/" TargetMode="External"/><Relationship Id="rId1" Type="http://schemas.openxmlformats.org/officeDocument/2006/relationships/slideLayout" Target="../slideLayouts/slideLayout7.xml"/><Relationship Id="rId6" Type="http://schemas.openxmlformats.org/officeDocument/2006/relationships/hyperlink" Target="http://www.grolman-group.com/" TargetMode="External"/><Relationship Id="rId5" Type="http://schemas.openxmlformats.org/officeDocument/2006/relationships/hyperlink" Target="http://www.elton.gr/" TargetMode="External"/><Relationship Id="rId4" Type="http://schemas.openxmlformats.org/officeDocument/2006/relationships/hyperlink" Target="http://www.algol.fi/"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www.chemconn.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www.oxiquim.cl/" TargetMode="External"/><Relationship Id="rId13" Type="http://schemas.openxmlformats.org/officeDocument/2006/relationships/hyperlink" Target="http://www.chemconn.com/" TargetMode="External"/><Relationship Id="rId3" Type="http://schemas.openxmlformats.org/officeDocument/2006/relationships/hyperlink" Target="http://www.keysermackay.com/" TargetMode="External"/><Relationship Id="rId7" Type="http://schemas.openxmlformats.org/officeDocument/2006/relationships/hyperlink" Target="http://www.carbono.com.br/" TargetMode="External"/><Relationship Id="rId12" Type="http://schemas.openxmlformats.org/officeDocument/2006/relationships/hyperlink" Target="mailto:info@chemconn.co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www.grupomathiesen.com/" TargetMode="External"/><Relationship Id="rId11" Type="http://schemas.openxmlformats.org/officeDocument/2006/relationships/hyperlink" Target="http://chcresources.co.za/" TargetMode="External"/><Relationship Id="rId5" Type="http://schemas.openxmlformats.org/officeDocument/2006/relationships/hyperlink" Target="http://www.algol.fi/" TargetMode="External"/><Relationship Id="rId10" Type="http://schemas.openxmlformats.org/officeDocument/2006/relationships/hyperlink" Target="http://www.gadot.com/" TargetMode="External"/><Relationship Id="rId4" Type="http://schemas.openxmlformats.org/officeDocument/2006/relationships/hyperlink" Target="http://www.kgint.com/" TargetMode="External"/><Relationship Id="rId9" Type="http://schemas.openxmlformats.org/officeDocument/2006/relationships/hyperlink" Target="http://www.r2group.e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0" y="76200"/>
            <a:ext cx="7848600" cy="6705600"/>
          </a:xfrm>
          <a:prstGeom prst="rect">
            <a:avLst/>
          </a:prstGeom>
          <a:solidFill>
            <a:schemeClr val="bg1">
              <a:alpha val="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IN"/>
          </a:p>
        </p:txBody>
      </p:sp>
      <p:sp>
        <p:nvSpPr>
          <p:cNvPr id="7" name="Rectangle 6">
            <a:extLst>
              <a:ext uri="{FF2B5EF4-FFF2-40B4-BE49-F238E27FC236}">
                <a16:creationId xmlns:a16="http://schemas.microsoft.com/office/drawing/2014/main" id="{70AE5818-6DCE-4829-9974-84EE483C41A1}"/>
              </a:ext>
            </a:extLst>
          </p:cNvPr>
          <p:cNvSpPr/>
          <p:nvPr/>
        </p:nvSpPr>
        <p:spPr>
          <a:xfrm>
            <a:off x="1219200" y="359658"/>
            <a:ext cx="6096000" cy="830997"/>
          </a:xfrm>
          <a:prstGeom prst="rect">
            <a:avLst/>
          </a:prstGeom>
          <a:ln>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spcAft>
                <a:spcPts val="0"/>
              </a:spcAft>
            </a:pPr>
            <a:r>
              <a:rPr lang="en-US" sz="4800" b="1" cap="none" spc="0" dirty="0">
                <a:ln w="13462">
                  <a:solidFill>
                    <a:srgbClr val="000000"/>
                  </a:solidFill>
                  <a:prstDash val="solid"/>
                </a:ln>
                <a:solidFill>
                  <a:schemeClr val="accent4">
                    <a:lumMod val="40000"/>
                    <a:lumOff val="60000"/>
                  </a:schemeClr>
                </a:solidFill>
                <a:effectLst>
                  <a:outerShdw dist="38100" dir="2700000" algn="bl" rotWithShape="0">
                    <a:schemeClr val="accent5"/>
                  </a:outerShdw>
                </a:effectLst>
                <a:latin typeface="CastleT" panose="020E0602050706020204" pitchFamily="34" charset="0"/>
              </a:rPr>
              <a:t>C</a:t>
            </a:r>
            <a:r>
              <a:rPr lang="en-US" sz="3500" b="1" cap="none" spc="0" dirty="0">
                <a:ln w="13462">
                  <a:solidFill>
                    <a:srgbClr val="000000"/>
                  </a:solidFill>
                  <a:prstDash val="solid"/>
                </a:ln>
                <a:solidFill>
                  <a:schemeClr val="accent4">
                    <a:lumMod val="40000"/>
                    <a:lumOff val="60000"/>
                  </a:schemeClr>
                </a:solidFill>
                <a:effectLst>
                  <a:outerShdw dist="38100" dir="2700000" algn="bl" rotWithShape="0">
                    <a:schemeClr val="accent5"/>
                  </a:outerShdw>
                </a:effectLst>
                <a:latin typeface="CastleT" panose="020E0602050706020204" pitchFamily="34" charset="0"/>
              </a:rPr>
              <a:t>HEM </a:t>
            </a:r>
            <a:r>
              <a:rPr lang="en-US" sz="4800" b="1" cap="none" dirty="0">
                <a:ln w="13462">
                  <a:solidFill>
                    <a:srgbClr val="000000"/>
                  </a:solidFill>
                  <a:prstDash val="solid"/>
                </a:ln>
                <a:solidFill>
                  <a:schemeClr val="accent4">
                    <a:lumMod val="40000"/>
                    <a:lumOff val="60000"/>
                  </a:schemeClr>
                </a:solidFill>
                <a:effectLst>
                  <a:outerShdw dist="38100" dir="2700000" algn="bl" rotWithShape="0">
                    <a:schemeClr val="accent5"/>
                  </a:outerShdw>
                </a:effectLst>
                <a:latin typeface="CastleT" panose="020E0602050706020204" pitchFamily="34" charset="0"/>
              </a:rPr>
              <a:t>C</a:t>
            </a:r>
            <a:r>
              <a:rPr lang="en-US" sz="3500" b="1" cap="none" dirty="0">
                <a:ln w="13462">
                  <a:solidFill>
                    <a:srgbClr val="000000"/>
                  </a:solidFill>
                  <a:prstDash val="solid"/>
                </a:ln>
                <a:solidFill>
                  <a:schemeClr val="accent4">
                    <a:lumMod val="40000"/>
                    <a:lumOff val="60000"/>
                  </a:schemeClr>
                </a:solidFill>
                <a:effectLst>
                  <a:outerShdw dist="38100" dir="2700000" algn="bl" rotWithShape="0">
                    <a:schemeClr val="accent5"/>
                  </a:outerShdw>
                </a:effectLst>
                <a:latin typeface="CastleT" panose="020E0602050706020204" pitchFamily="34" charset="0"/>
              </a:rPr>
              <a:t>ONNECTIONS</a:t>
            </a:r>
            <a:r>
              <a:rPr lang="en-US" sz="3500" b="1" cap="none" spc="0" dirty="0">
                <a:ln w="13462">
                  <a:solidFill>
                    <a:srgbClr val="000000"/>
                  </a:solidFill>
                  <a:prstDash val="solid"/>
                </a:ln>
                <a:solidFill>
                  <a:schemeClr val="accent4">
                    <a:lumMod val="40000"/>
                    <a:lumOff val="60000"/>
                  </a:schemeClr>
                </a:solidFill>
                <a:effectLst>
                  <a:outerShdw dist="38100" dir="2700000" algn="bl" rotWithShape="0">
                    <a:schemeClr val="accent5"/>
                  </a:outerShdw>
                </a:effectLst>
                <a:latin typeface="CastleT" panose="020E0602050706020204" pitchFamily="34" charset="0"/>
              </a:rPr>
              <a:t> (INDIA) </a:t>
            </a:r>
          </a:p>
        </p:txBody>
      </p:sp>
      <p:sp>
        <p:nvSpPr>
          <p:cNvPr id="6" name="Rectangle 5"/>
          <p:cNvSpPr/>
          <p:nvPr/>
        </p:nvSpPr>
        <p:spPr>
          <a:xfrm>
            <a:off x="4247045" y="5715000"/>
            <a:ext cx="4896955" cy="830997"/>
          </a:xfrm>
          <a:prstGeom prst="rect">
            <a:avLst/>
          </a:prstGeom>
        </p:spPr>
        <p:txBody>
          <a:bodyPr>
            <a:spAutoFit/>
          </a:bodyPr>
          <a:lstStyle/>
          <a:p>
            <a:pPr algn="ctr" fontAlgn="auto">
              <a:spcBef>
                <a:spcPts val="0"/>
              </a:spcBef>
              <a:spcAft>
                <a:spcPts val="0"/>
              </a:spcAft>
              <a:defRPr/>
            </a:pPr>
            <a:r>
              <a:rPr lang="en-US" dirty="0">
                <a:ln w="10541" cmpd="sng">
                  <a:solidFill>
                    <a:schemeClr val="tx1"/>
                  </a:solidFill>
                  <a:prstDash val="solid"/>
                </a:ln>
                <a:solidFill>
                  <a:schemeClr val="tx1">
                    <a:lumMod val="95000"/>
                    <a:lumOff val="5000"/>
                  </a:schemeClr>
                </a:solidFill>
                <a:latin typeface="CastleT" panose="020E0602050706020204" pitchFamily="34" charset="0"/>
                <a:ea typeface="Batang" pitchFamily="18" charset="-127"/>
              </a:rPr>
              <a:t>YOUR EXTENDED ARM IN ASIA . . .</a:t>
            </a:r>
            <a:r>
              <a:rPr lang="en-US" sz="4800" dirty="0">
                <a:ln w="10541" cmpd="sng">
                  <a:solidFill>
                    <a:schemeClr val="tx1"/>
                  </a:solidFill>
                  <a:prstDash val="solid"/>
                </a:ln>
                <a:solidFill>
                  <a:schemeClr val="tx1">
                    <a:lumMod val="95000"/>
                    <a:lumOff val="5000"/>
                  </a:schemeClr>
                </a:solidFill>
                <a:latin typeface="CastleT" panose="020E0602050706020204" pitchFamily="34" charset="0"/>
                <a:ea typeface="Batang" pitchFamily="18" charset="-127"/>
              </a:rPr>
              <a:t> </a:t>
            </a:r>
            <a:endParaRPr lang="en-US" sz="4800" dirty="0">
              <a:ln w="10541" cmpd="sng">
                <a:solidFill>
                  <a:schemeClr val="tx1"/>
                </a:solidFill>
                <a:prstDash val="solid"/>
              </a:ln>
              <a:solidFill>
                <a:schemeClr val="tx1">
                  <a:lumMod val="95000"/>
                  <a:lumOff val="5000"/>
                </a:schemeClr>
              </a:solidFill>
              <a:latin typeface="CastleT" panose="020E0602050706020204" pitchFamily="34" charset="0"/>
            </a:endParaRPr>
          </a:p>
        </p:txBody>
      </p:sp>
      <p:pic>
        <p:nvPicPr>
          <p:cNvPr id="13316" name="Picture 3" descr="IndiaMap.png"/>
          <p:cNvPicPr>
            <a:picLocks noChangeAspect="1"/>
          </p:cNvPicPr>
          <p:nvPr/>
        </p:nvPicPr>
        <p:blipFill>
          <a:blip r:embed="rId3"/>
          <a:srcRect/>
          <a:stretch>
            <a:fillRect/>
          </a:stretch>
        </p:blipFill>
        <p:spPr bwMode="auto">
          <a:xfrm>
            <a:off x="2743200" y="1676401"/>
            <a:ext cx="3352800" cy="3429000"/>
          </a:xfrm>
          <a:prstGeom prst="rect">
            <a:avLst/>
          </a:prstGeom>
          <a:noFill/>
          <a:ln w="9525">
            <a:noFill/>
            <a:miter lim="800000"/>
            <a:headEnd/>
            <a:tailEnd/>
          </a:ln>
        </p:spPr>
      </p:pic>
    </p:spTree>
    <p:extLst>
      <p:ext uri="{BB962C8B-B14F-4D97-AF65-F5344CB8AC3E}">
        <p14:creationId xmlns:p14="http://schemas.microsoft.com/office/powerpoint/2010/main" val="401596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437"/>
          <p:cNvGraphicFramePr>
            <a:graphicFrameLocks noGrp="1"/>
          </p:cNvGraphicFramePr>
          <p:nvPr>
            <p:extLst>
              <p:ext uri="{D42A27DB-BD31-4B8C-83A1-F6EECF244321}">
                <p14:modId xmlns:p14="http://schemas.microsoft.com/office/powerpoint/2010/main" val="4013698001"/>
              </p:ext>
            </p:extLst>
          </p:nvPr>
        </p:nvGraphicFramePr>
        <p:xfrm>
          <a:off x="457200" y="990600"/>
          <a:ext cx="8610600" cy="5212080"/>
        </p:xfrm>
        <a:graphic>
          <a:graphicData uri="http://schemas.openxmlformats.org/drawingml/2006/table">
            <a:tbl>
              <a:tblPr/>
              <a:tblGrid>
                <a:gridCol w="25908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2209800">
                  <a:extLst>
                    <a:ext uri="{9D8B030D-6E8A-4147-A177-3AD203B41FA5}">
                      <a16:colId xmlns:a16="http://schemas.microsoft.com/office/drawing/2014/main" val="20003"/>
                    </a:ext>
                  </a:extLst>
                </a:gridCol>
              </a:tblGrid>
              <a:tr h="371856">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Principals</a:t>
                      </a: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Turnover</a:t>
                      </a:r>
                    </a:p>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(Millions)</a:t>
                      </a: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Industries Served</a:t>
                      </a: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Markets served</a:t>
                      </a: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65000"/>
                      </a:schemeClr>
                    </a:solidFill>
                  </a:tcPr>
                </a:tc>
                <a:extLst>
                  <a:ext uri="{0D108BD9-81ED-4DB2-BD59-A6C34878D82A}">
                    <a16:rowId xmlns:a16="http://schemas.microsoft.com/office/drawing/2014/main" val="10000"/>
                  </a:ext>
                </a:extLst>
              </a:tr>
              <a:tr h="167640">
                <a:tc gridSpan="4">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1" i="0" u="none" strike="noStrike" kern="1200" cap="none" normalizeH="0" baseline="0" dirty="0">
                          <a:ln>
                            <a:noFill/>
                          </a:ln>
                          <a:solidFill>
                            <a:schemeClr val="tx1"/>
                          </a:solidFill>
                          <a:effectLst/>
                          <a:latin typeface="CastleT" panose="020E0602050706020204" pitchFamily="34" charset="0"/>
                          <a:ea typeface="+mn-ea"/>
                          <a:cs typeface="Arial" charset="0"/>
                        </a:rPr>
                        <a:t>PARTNERS IN MIDDLE EAST &amp; AFRICA</a:t>
                      </a:r>
                      <a:endParaRPr kumimoji="0" lang="en-IN" sz="1100" b="1" i="0" u="none" strike="noStrike" kern="1200" cap="none" normalizeH="0" baseline="0" dirty="0">
                        <a:ln>
                          <a:noFill/>
                        </a:ln>
                        <a:solidFill>
                          <a:schemeClr val="tx1"/>
                        </a:solidFill>
                        <a:effectLst/>
                        <a:latin typeface="CastleT" panose="020E0602050706020204" pitchFamily="34" charset="0"/>
                        <a:ea typeface="+mn-ea"/>
                        <a:cs typeface="Arial" charset="0"/>
                        <a:hlinkClick r:id="rId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extLst>
                  <a:ext uri="{0D108BD9-81ED-4DB2-BD59-A6C34878D82A}">
                    <a16:rowId xmlns:a16="http://schemas.microsoft.com/office/drawing/2014/main" val="645670837"/>
                  </a:ext>
                </a:extLst>
              </a:tr>
              <a:tr h="371856">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US" sz="1100" b="0" i="0" u="none" strike="noStrike" cap="none" normalizeH="0" baseline="0" dirty="0">
                          <a:ln>
                            <a:noFill/>
                          </a:ln>
                          <a:solidFill>
                            <a:srgbClr val="000000"/>
                          </a:solidFill>
                          <a:effectLst/>
                          <a:latin typeface="CastleT" panose="020E0602050706020204" pitchFamily="34" charset="0"/>
                          <a:cs typeface="Arial" charset="0"/>
                        </a:rPr>
                        <a:t>ORKILA HOLDING (Lebanon)</a:t>
                      </a:r>
                    </a:p>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US" sz="1100" b="0" i="0" u="none" strike="noStrike" cap="none" normalizeH="0" baseline="0" dirty="0">
                          <a:ln>
                            <a:noFill/>
                          </a:ln>
                          <a:solidFill>
                            <a:srgbClr val="000000"/>
                          </a:solidFill>
                          <a:effectLst/>
                          <a:latin typeface="CastleT" panose="020E0602050706020204" pitchFamily="34" charset="0"/>
                          <a:cs typeface="Arial" charset="0"/>
                          <a:hlinkClick r:id="rId3"/>
                        </a:rPr>
                        <a:t>www.orkila.com</a:t>
                      </a:r>
                      <a:r>
                        <a:rPr kumimoji="0" lang="en-US" sz="1100" b="0" i="0" u="none" strike="noStrike" cap="none" normalizeH="0" baseline="0" dirty="0">
                          <a:ln>
                            <a:noFill/>
                          </a:ln>
                          <a:solidFill>
                            <a:srgbClr val="000000"/>
                          </a:solidFill>
                          <a:effectLst/>
                          <a:latin typeface="CastleT" panose="020E0602050706020204" pitchFamily="34"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$ 450</a:t>
                      </a: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Specialty Chemicals</a:t>
                      </a: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cap="none" normalizeH="0" baseline="0" dirty="0">
                          <a:ln>
                            <a:noFill/>
                          </a:ln>
                          <a:solidFill>
                            <a:srgbClr val="000000"/>
                          </a:solidFill>
                          <a:effectLst/>
                          <a:latin typeface="CastleT" panose="020E0602050706020204" pitchFamily="34" charset="0"/>
                          <a:cs typeface="Arial" charset="0"/>
                        </a:rPr>
                        <a:t>Africa and the Middle East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extLst>
                  <a:ext uri="{0D108BD9-81ED-4DB2-BD59-A6C34878D82A}">
                    <a16:rowId xmlns:a16="http://schemas.microsoft.com/office/drawing/2014/main" val="2647240083"/>
                  </a:ext>
                </a:extLst>
              </a:tr>
              <a:tr h="371856">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TAMER FRÈRES (Lebanon)</a:t>
                      </a:r>
                    </a:p>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4"/>
                        </a:rPr>
                        <a:t>www.tamer-group.com</a:t>
                      </a: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$ 15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Specialty &amp; Food Chemicals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Lebanon, Middle East, Iran &amp; Africa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245527027"/>
                  </a:ext>
                </a:extLst>
              </a:tr>
              <a:tr h="371856">
                <a:tc>
                  <a:txBody>
                    <a:bodyPr/>
                    <a:lstStyle/>
                    <a:p>
                      <a:pPr marL="0" marR="0" lvl="0" indent="0" algn="ctr" defTabSz="914400" rtl="0" eaLnBrk="0" fontAlgn="base" latinLnBrk="0" hangingPunct="0">
                        <a:lnSpc>
                          <a:spcPct val="100000"/>
                        </a:lnSpc>
                        <a:spcBef>
                          <a:spcPts val="0"/>
                        </a:spcBef>
                        <a:spcAft>
                          <a:spcPct val="0"/>
                        </a:spcAft>
                        <a:buClr>
                          <a:schemeClr val="tx1"/>
                        </a:buClr>
                        <a:buSzPct val="75000"/>
                        <a:buFont typeface="Wingdings" pitchFamily="2" charset="2"/>
                        <a:buNone/>
                        <a:tabLst/>
                        <a:defRPr/>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PROTEA CHEMICALS (South Africa)</a:t>
                      </a:r>
                    </a:p>
                    <a:p>
                      <a:pPr marL="0" marR="0" lvl="0" indent="0" algn="ctr" defTabSz="914400" rtl="0" eaLnBrk="0" fontAlgn="base" latinLnBrk="0" hangingPunct="0">
                        <a:lnSpc>
                          <a:spcPct val="100000"/>
                        </a:lnSpc>
                        <a:spcBef>
                          <a:spcPts val="0"/>
                        </a:spcBef>
                        <a:spcAft>
                          <a:spcPct val="0"/>
                        </a:spcAft>
                        <a:buClr>
                          <a:schemeClr val="tx1"/>
                        </a:buClr>
                        <a:buSzPct val="75000"/>
                        <a:buFont typeface="Wingdings" pitchFamily="2" charset="2"/>
                        <a:buNone/>
                        <a:tabLst/>
                        <a:defRPr/>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5"/>
                        </a:rPr>
                        <a:t>www.proteachemicals.co.za</a:t>
                      </a: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$ 400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Industrial, Specialty Chemicals &amp; Polymers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South Africa</a:t>
                      </a: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extLst>
                  <a:ext uri="{0D108BD9-81ED-4DB2-BD59-A6C34878D82A}">
                    <a16:rowId xmlns:a16="http://schemas.microsoft.com/office/drawing/2014/main" val="4102430707"/>
                  </a:ext>
                </a:extLst>
              </a:tr>
              <a:tr h="371856">
                <a:tc>
                  <a:txBody>
                    <a:bodyPr/>
                    <a:lstStyle/>
                    <a:p>
                      <a:pPr marL="0" marR="0" lvl="0" indent="0" algn="ctr" defTabSz="914400" rtl="0" eaLnBrk="0" fontAlgn="base" latinLnBrk="0" hangingPunct="0">
                        <a:lnSpc>
                          <a:spcPct val="100000"/>
                        </a:lnSpc>
                        <a:spcBef>
                          <a:spcPts val="0"/>
                        </a:spcBef>
                        <a:spcAft>
                          <a:spcPct val="0"/>
                        </a:spcAft>
                        <a:buClr>
                          <a:schemeClr val="tx1"/>
                        </a:buClr>
                        <a:buSzPct val="75000"/>
                        <a:buFont typeface="Wingdings" pitchFamily="2" charset="2"/>
                        <a:buNone/>
                        <a:tabLst/>
                        <a:defRPr/>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TARGET FOR CHEMICALS (Egypt)</a:t>
                      </a:r>
                    </a:p>
                    <a:p>
                      <a:pPr marL="0" marR="0" lvl="0" indent="0" algn="ctr" defTabSz="914400" rtl="0" eaLnBrk="0" fontAlgn="base" latinLnBrk="0" hangingPunct="0">
                        <a:lnSpc>
                          <a:spcPct val="100000"/>
                        </a:lnSpc>
                        <a:spcBef>
                          <a:spcPts val="0"/>
                        </a:spcBef>
                        <a:spcAft>
                          <a:spcPct val="0"/>
                        </a:spcAft>
                        <a:buClr>
                          <a:schemeClr val="tx1"/>
                        </a:buClr>
                        <a:buSzPct val="75000"/>
                        <a:buFont typeface="Wingdings" pitchFamily="2" charset="2"/>
                        <a:buNone/>
                        <a:tabLst/>
                        <a:defRPr/>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6"/>
                        </a:rPr>
                        <a:t>www.target-chemicals.com</a:t>
                      </a: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$ 50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Bulk &amp; Specialty Chemicals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cap="none" normalizeH="0" baseline="0" dirty="0">
                          <a:ln>
                            <a:noFill/>
                          </a:ln>
                          <a:solidFill>
                            <a:srgbClr val="000000"/>
                          </a:solidFill>
                          <a:effectLst/>
                          <a:latin typeface="CastleT" panose="020E0602050706020204" pitchFamily="34" charset="0"/>
                          <a:cs typeface="Arial" charset="0"/>
                        </a:rPr>
                        <a:t>Africa and the Middle East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696776924"/>
                  </a:ext>
                </a:extLst>
              </a:tr>
              <a:tr h="0">
                <a:tc gridSpan="4">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US" sz="1100" b="1" i="0" u="none" strike="noStrike" kern="1200" cap="none" normalizeH="0" baseline="0" dirty="0">
                          <a:ln>
                            <a:noFill/>
                          </a:ln>
                          <a:solidFill>
                            <a:schemeClr val="tx1"/>
                          </a:solidFill>
                          <a:effectLst/>
                          <a:latin typeface="CastleT" panose="020E0602050706020204" pitchFamily="34" charset="0"/>
                          <a:ea typeface="+mn-ea"/>
                          <a:cs typeface="Arial" charset="0"/>
                        </a:rPr>
                        <a:t>PARTNERS IN EUROPE</a:t>
                      </a:r>
                      <a:endParaRPr kumimoji="0" lang="en-IN" sz="1100" b="0" i="0" u="none" strike="noStrike" kern="1200" cap="none" normalizeH="0" baseline="0" dirty="0">
                        <a:ln>
                          <a:noFill/>
                        </a:ln>
                        <a:solidFill>
                          <a:schemeClr val="bg2">
                            <a:lumMod val="50000"/>
                          </a:schemeClr>
                        </a:solidFill>
                        <a:effectLst/>
                        <a:latin typeface="CastleT" panose="020E0602050706020204" pitchFamily="34" charset="0"/>
                        <a:ea typeface="+mn-ea"/>
                        <a:cs typeface="Arial" charset="0"/>
                        <a:hlinkClick r:id="rId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298339195"/>
                  </a:ext>
                </a:extLst>
              </a:tr>
              <a:tr h="371856">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cap="none" normalizeH="0" baseline="0" dirty="0">
                          <a:ln>
                            <a:noFill/>
                          </a:ln>
                          <a:solidFill>
                            <a:srgbClr val="000000"/>
                          </a:solidFill>
                          <a:effectLst/>
                          <a:latin typeface="CastleT" panose="020E0602050706020204" pitchFamily="34" charset="0"/>
                          <a:cs typeface="Arial" charset="0"/>
                        </a:rPr>
                        <a:t>GLOBE CHEMICALS (Hamburg)</a:t>
                      </a:r>
                    </a:p>
                    <a:p>
                      <a:pPr marL="0" marR="0" lvl="0" indent="0" algn="ctr" defTabSz="914400" rtl="0" eaLnBrk="0" fontAlgn="base" latinLnBrk="0" hangingPunct="0">
                        <a:lnSpc>
                          <a:spcPct val="100000"/>
                        </a:lnSpc>
                        <a:spcBef>
                          <a:spcPct val="0"/>
                        </a:spcBef>
                        <a:spcAft>
                          <a:spcPct val="0"/>
                        </a:spcAft>
                        <a:buClrTx/>
                        <a:buSzPct val="75000"/>
                        <a:buFontTx/>
                        <a:buNone/>
                        <a:tabLst/>
                      </a:pPr>
                      <a:r>
                        <a:rPr lang="en-US" sz="1100" dirty="0">
                          <a:latin typeface="CastleT" panose="020E0602050706020204" pitchFamily="34" charset="0"/>
                          <a:hlinkClick r:id="rId7"/>
                        </a:rPr>
                        <a:t>www.globe-chemicals.com</a:t>
                      </a:r>
                      <a:r>
                        <a:rPr lang="en-US" sz="1100" dirty="0">
                          <a:latin typeface="CastleT" panose="020E0602050706020204" pitchFamily="34" charset="0"/>
                        </a:rPr>
                        <a:t> </a:t>
                      </a:r>
                      <a:endParaRPr kumimoji="0" lang="en-IN" sz="1100" b="0" i="0" u="none" strike="noStrike" kern="1200" cap="none" normalizeH="0" baseline="0" dirty="0">
                        <a:ln>
                          <a:noFill/>
                        </a:ln>
                        <a:solidFill>
                          <a:schemeClr val="bg2">
                            <a:lumMod val="50000"/>
                          </a:schemeClr>
                        </a:solidFill>
                        <a:effectLst/>
                        <a:latin typeface="CastleT" panose="020E0602050706020204" pitchFamily="34" charset="0"/>
                        <a:ea typeface="+mn-ea"/>
                        <a:cs typeface="Arial" charset="0"/>
                        <a:hlinkClick r:id="rId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$ 145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cap="none" normalizeH="0" baseline="0" dirty="0">
                          <a:ln>
                            <a:noFill/>
                          </a:ln>
                          <a:solidFill>
                            <a:srgbClr val="000000"/>
                          </a:solidFill>
                          <a:effectLst/>
                          <a:latin typeface="CastleT" panose="020E0602050706020204" pitchFamily="34" charset="0"/>
                          <a:cs typeface="Arial" charset="0"/>
                        </a:rPr>
                        <a:t>Industrial Chemicals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cap="none" normalizeH="0" baseline="0" dirty="0">
                          <a:ln>
                            <a:noFill/>
                          </a:ln>
                          <a:solidFill>
                            <a:srgbClr val="000000"/>
                          </a:solidFill>
                          <a:effectLst/>
                          <a:latin typeface="CastleT" panose="020E0602050706020204" pitchFamily="34" charset="0"/>
                          <a:cs typeface="Arial" charset="0"/>
                        </a:rPr>
                        <a:t>Latin America &amp; Africa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extLst>
                  <a:ext uri="{0D108BD9-81ED-4DB2-BD59-A6C34878D82A}">
                    <a16:rowId xmlns:a16="http://schemas.microsoft.com/office/drawing/2014/main" val="10002"/>
                  </a:ext>
                </a:extLst>
              </a:tr>
              <a:tr h="3718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de-AT" sz="1100" b="0" i="0" u="none" strike="noStrike" kern="1200" cap="none" normalizeH="0" baseline="0" dirty="0">
                          <a:ln>
                            <a:noFill/>
                          </a:ln>
                          <a:solidFill>
                            <a:srgbClr val="000000"/>
                          </a:solidFill>
                          <a:effectLst/>
                          <a:latin typeface="CastleT" panose="020E0602050706020204" pitchFamily="34" charset="0"/>
                          <a:ea typeface="+mn-ea"/>
                          <a:cs typeface="Arial" charset="0"/>
                        </a:rPr>
                        <a:t>HSH CHEMIE GmbH (</a:t>
                      </a: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Hamburg</a:t>
                      </a:r>
                      <a:r>
                        <a:rPr kumimoji="0" lang="de-AT" sz="1100" b="0" i="0" u="none" strike="noStrike" kern="1200" cap="none" normalizeH="0" baseline="0" dirty="0">
                          <a:ln>
                            <a:noFill/>
                          </a:ln>
                          <a:solidFill>
                            <a:srgbClr val="000000"/>
                          </a:solidFill>
                          <a:effectLst/>
                          <a:latin typeface="CastleT" panose="020E0602050706020204" pitchFamily="34" charset="0"/>
                          <a:ea typeface="+mn-ea"/>
                          <a:cs typeface="Arial" charset="0"/>
                        </a:rPr>
                        <a:t>)</a:t>
                      </a:r>
                    </a:p>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8"/>
                        </a:rPr>
                        <a:t>www.hsh-chemie.com</a:t>
                      </a:r>
                      <a:endPar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9"/>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cap="none" normalizeH="0" baseline="0" dirty="0">
                          <a:ln>
                            <a:noFill/>
                          </a:ln>
                          <a:solidFill>
                            <a:srgbClr val="000000"/>
                          </a:solidFill>
                          <a:effectLst/>
                          <a:latin typeface="CastleT" panose="020E0602050706020204" pitchFamily="34" charset="0"/>
                          <a:cs typeface="Arial" charset="0"/>
                        </a:rPr>
                        <a:t>$ 180</a:t>
                      </a: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Specialty Chemicals for Food, Pharma, Feed, Coating etc.</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CEE (Czech, Poland, Belarus, Bulgaria, Romania, Hungary)</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71856">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KEYSER &amp; MACKAY (Netherlands)</a:t>
                      </a:r>
                    </a:p>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10"/>
                        </a:rPr>
                        <a:t>www.keysermackay.com</a:t>
                      </a: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11"/>
                        </a:rPr>
                        <a:t> </a:t>
                      </a: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11"/>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cap="none" normalizeH="0" baseline="0" dirty="0">
                          <a:ln>
                            <a:noFill/>
                          </a:ln>
                          <a:solidFill>
                            <a:srgbClr val="000000"/>
                          </a:solidFill>
                          <a:effectLst/>
                          <a:latin typeface="CastleT" panose="020E0602050706020204" pitchFamily="34" charset="0"/>
                          <a:cs typeface="Arial" charset="0"/>
                        </a:rPr>
                        <a:t>$ 170</a:t>
                      </a: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Paint, Adhesives, Plastics, Ink, etc.</a:t>
                      </a: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Benelux, Switzerland, Poland, France, Germany, Spain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extLst>
                  <a:ext uri="{0D108BD9-81ED-4DB2-BD59-A6C34878D82A}">
                    <a16:rowId xmlns:a16="http://schemas.microsoft.com/office/drawing/2014/main" val="10006"/>
                  </a:ext>
                </a:extLst>
              </a:tr>
              <a:tr h="371856">
                <a:tc>
                  <a:txBody>
                    <a:bodyPr/>
                    <a:lstStyle/>
                    <a:p>
                      <a:pPr marL="0" marR="0" lvl="0" indent="0" algn="ctr" defTabSz="914400" rtl="0" eaLnBrk="0" fontAlgn="base" latinLnBrk="0" hangingPunct="0">
                        <a:lnSpc>
                          <a:spcPct val="100000"/>
                        </a:lnSpc>
                        <a:spcBef>
                          <a:spcPts val="0"/>
                        </a:spcBef>
                        <a:spcAft>
                          <a:spcPct val="0"/>
                        </a:spcAft>
                        <a:buClr>
                          <a:schemeClr val="tx1"/>
                        </a:buClr>
                        <a:buSzPct val="75000"/>
                        <a:buFont typeface="Wingdings" pitchFamily="2" charset="2"/>
                        <a:buNone/>
                        <a:tabLst/>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MEADE-KING, ROBINSON (UK)</a:t>
                      </a:r>
                    </a:p>
                    <a:p>
                      <a:pPr marL="0" marR="0" lvl="0" indent="0" algn="ctr" defTabSz="914400" rtl="0" eaLnBrk="0" fontAlgn="base" latinLnBrk="0" hangingPunct="0">
                        <a:lnSpc>
                          <a:spcPct val="100000"/>
                        </a:lnSpc>
                        <a:spcBef>
                          <a:spcPts val="0"/>
                        </a:spcBef>
                        <a:spcAft>
                          <a:spcPct val="0"/>
                        </a:spcAft>
                        <a:buClr>
                          <a:schemeClr val="tx1"/>
                        </a:buClr>
                        <a:buSzPct val="75000"/>
                        <a:buFont typeface="Wingdings" pitchFamily="2" charset="2"/>
                        <a:buNone/>
                        <a:tabLst/>
                      </a:pPr>
                      <a:r>
                        <a:rPr kumimoji="0" lang="en-GB"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12" tooltip="http://www.mkr.co.uk/"/>
                        </a:rPr>
                        <a:t>www.mkr.co.uk</a:t>
                      </a: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13"/>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cap="none" normalizeH="0" baseline="0" dirty="0">
                          <a:ln>
                            <a:noFill/>
                          </a:ln>
                          <a:solidFill>
                            <a:srgbClr val="000000"/>
                          </a:solidFill>
                          <a:effectLst/>
                          <a:latin typeface="CastleT" panose="020E0602050706020204" pitchFamily="34" charset="0"/>
                          <a:cs typeface="Arial" charset="0"/>
                        </a:rPr>
                        <a:t>$ 85</a:t>
                      </a: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Industrial &amp; Speciality Chemicals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UK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371856">
                <a:tc>
                  <a:txBody>
                    <a:bodyPr/>
                    <a:lstStyle/>
                    <a:p>
                      <a:pPr algn="ct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OQEMA AG (Germany)</a:t>
                      </a:r>
                    </a:p>
                    <a:p>
                      <a:pPr algn="ct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10"/>
                        </a:rPr>
                        <a:t>http://oqema.com</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$ 850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Bulk &amp; Specialty Chemicals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DACH, CEE, Lithuania</a:t>
                      </a: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extLst>
                  <a:ext uri="{0D108BD9-81ED-4DB2-BD59-A6C34878D82A}">
                    <a16:rowId xmlns:a16="http://schemas.microsoft.com/office/drawing/2014/main" val="10009"/>
                  </a:ext>
                </a:extLst>
              </a:tr>
              <a:tr h="371856">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QUIMIDROGA  S.A (Spain)</a:t>
                      </a:r>
                    </a:p>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9"/>
                        </a:rPr>
                        <a:t>www.quimidroga.com</a:t>
                      </a: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cap="none" normalizeH="0" baseline="0" dirty="0">
                          <a:ln>
                            <a:noFill/>
                          </a:ln>
                          <a:solidFill>
                            <a:srgbClr val="000000"/>
                          </a:solidFill>
                          <a:effectLst/>
                          <a:latin typeface="CastleT" panose="020E0602050706020204" pitchFamily="34" charset="0"/>
                          <a:cs typeface="Arial" charset="0"/>
                        </a:rPr>
                        <a:t>$ 715</a:t>
                      </a: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Industrial Chemicals , Food, Feed &amp; Polymers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Spain, Portugal, Maghreb region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94864758"/>
                  </a:ext>
                </a:extLst>
              </a:tr>
            </a:tbl>
          </a:graphicData>
        </a:graphic>
      </p:graphicFrame>
      <p:sp>
        <p:nvSpPr>
          <p:cNvPr id="7" name="Rectangle 3">
            <a:extLst>
              <a:ext uri="{FF2B5EF4-FFF2-40B4-BE49-F238E27FC236}">
                <a16:creationId xmlns:a16="http://schemas.microsoft.com/office/drawing/2014/main" id="{7DE186C2-591E-48CF-9327-11D29C8EE5C8}"/>
              </a:ext>
            </a:extLst>
          </p:cNvPr>
          <p:cNvSpPr>
            <a:spLocks noChangeArrowheads="1"/>
          </p:cNvSpPr>
          <p:nvPr/>
        </p:nvSpPr>
        <p:spPr bwMode="auto">
          <a:xfrm>
            <a:off x="1066800" y="381000"/>
            <a:ext cx="7162800" cy="861774"/>
          </a:xfrm>
          <a:prstGeom prst="rect">
            <a:avLst/>
          </a:prstGeom>
          <a:noFill/>
          <a:ln w="9525">
            <a:noFill/>
            <a:miter lim="800000"/>
            <a:headEnd/>
            <a:tailEnd/>
          </a:ln>
        </p:spPr>
        <p:txBody>
          <a:bodyPr wrap="square">
            <a:spAutoFit/>
          </a:bodyPr>
          <a:lstStyle/>
          <a:p>
            <a:endParaRPr lang="en-IN" sz="1600" b="1" u="sng" dirty="0">
              <a:solidFill>
                <a:srgbClr val="000000"/>
              </a:solidFill>
              <a:latin typeface="CastleT" panose="020E0602050706020204" pitchFamily="34" charset="0"/>
              <a:ea typeface="Batang"/>
              <a:cs typeface="Batang"/>
            </a:endParaRPr>
          </a:p>
          <a:p>
            <a:r>
              <a:rPr lang="en-IN" sz="1400" b="1" u="sng" dirty="0">
                <a:solidFill>
                  <a:srgbClr val="000000"/>
                </a:solidFill>
                <a:latin typeface="CastleT" panose="020E0602050706020204" pitchFamily="34" charset="0"/>
                <a:ea typeface="Batang"/>
                <a:cs typeface="Batang"/>
              </a:rPr>
              <a:t>International Chemical Distributors we work with</a:t>
            </a:r>
          </a:p>
          <a:p>
            <a:endParaRPr lang="en-IN" sz="2000" u="sng" dirty="0">
              <a:solidFill>
                <a:srgbClr val="000000"/>
              </a:solidFill>
              <a:latin typeface="CastleT" panose="020E0602050706020204" pitchFamily="34" charset="0"/>
              <a:ea typeface="Batang"/>
              <a:cs typeface="Batang"/>
            </a:endParaRPr>
          </a:p>
        </p:txBody>
      </p:sp>
      <p:graphicFrame>
        <p:nvGraphicFramePr>
          <p:cNvPr id="9" name="Table 8">
            <a:extLst>
              <a:ext uri="{FF2B5EF4-FFF2-40B4-BE49-F238E27FC236}">
                <a16:creationId xmlns:a16="http://schemas.microsoft.com/office/drawing/2014/main" id="{D6610D69-D6C6-44BD-907F-A716A5755AA8}"/>
              </a:ext>
            </a:extLst>
          </p:cNvPr>
          <p:cNvGraphicFramePr>
            <a:graphicFrameLocks noGrp="1"/>
          </p:cNvGraphicFramePr>
          <p:nvPr>
            <p:extLst/>
          </p:nvPr>
        </p:nvGraphicFramePr>
        <p:xfrm>
          <a:off x="1143000" y="41148"/>
          <a:ext cx="6383338" cy="550990"/>
        </p:xfrm>
        <a:graphic>
          <a:graphicData uri="http://schemas.openxmlformats.org/drawingml/2006/table">
            <a:tbl>
              <a:tblPr firstRow="1" firstCol="1" bandRow="1">
                <a:tableStyleId>{5C22544A-7EE6-4342-B048-85BDC9FD1C3A}</a:tableStyleId>
              </a:tblPr>
              <a:tblGrid>
                <a:gridCol w="6383338">
                  <a:extLst>
                    <a:ext uri="{9D8B030D-6E8A-4147-A177-3AD203B41FA5}">
                      <a16:colId xmlns:a16="http://schemas.microsoft.com/office/drawing/2014/main" val="3870283814"/>
                    </a:ext>
                  </a:extLst>
                </a:gridCol>
              </a:tblGrid>
              <a:tr h="404686">
                <a:tc>
                  <a:txBody>
                    <a:bodyPr/>
                    <a:lstStyle/>
                    <a:p>
                      <a:pPr algn="l">
                        <a:lnSpc>
                          <a:spcPct val="115000"/>
                        </a:lnSpc>
                        <a:spcAft>
                          <a:spcPts val="0"/>
                        </a:spcAft>
                      </a:pPr>
                      <a:r>
                        <a:rPr lang="en-US" sz="1600" dirty="0">
                          <a:solidFill>
                            <a:srgbClr val="ADE7F9"/>
                          </a:solidFill>
                          <a:effectLst/>
                          <a:latin typeface="CastleT" panose="020E0602050706020204" pitchFamily="34" charset="0"/>
                        </a:rPr>
                        <a:t>C</a:t>
                      </a:r>
                      <a:r>
                        <a:rPr lang="en-US" sz="1200" dirty="0">
                          <a:solidFill>
                            <a:srgbClr val="ADE7F9"/>
                          </a:solidFill>
                          <a:effectLst/>
                          <a:latin typeface="CastleT" panose="020E0602050706020204" pitchFamily="34" charset="0"/>
                        </a:rPr>
                        <a:t>HEM </a:t>
                      </a:r>
                      <a:r>
                        <a:rPr lang="en-US" sz="1600" dirty="0">
                          <a:solidFill>
                            <a:srgbClr val="ADE7F9"/>
                          </a:solidFill>
                          <a:effectLst/>
                          <a:latin typeface="CastleT" panose="020E0602050706020204" pitchFamily="34" charset="0"/>
                        </a:rPr>
                        <a:t>C</a:t>
                      </a:r>
                      <a:r>
                        <a:rPr lang="en-US" sz="1200" dirty="0">
                          <a:solidFill>
                            <a:srgbClr val="ADE7F9"/>
                          </a:solidFill>
                          <a:effectLst/>
                          <a:latin typeface="CastleT" panose="020E0602050706020204" pitchFamily="34" charset="0"/>
                        </a:rPr>
                        <a:t>ONNECTIONS (INDIA) </a:t>
                      </a:r>
                      <a:r>
                        <a:rPr lang="en-US" sz="1200" dirty="0">
                          <a:solidFill>
                            <a:srgbClr val="ADE7F9"/>
                          </a:solidFill>
                          <a:effectLst/>
                        </a:rPr>
                        <a:t> </a:t>
                      </a:r>
                      <a:r>
                        <a:rPr lang="en-US" sz="1100" dirty="0">
                          <a:solidFill>
                            <a:srgbClr val="ADE7F9"/>
                          </a:solidFill>
                          <a:effectLst/>
                        </a:rPr>
                        <a:t>|  </a:t>
                      </a:r>
                      <a:r>
                        <a:rPr lang="en-US" sz="1100" dirty="0">
                          <a:solidFill>
                            <a:srgbClr val="ADE7F9"/>
                          </a:solidFill>
                          <a:effectLst/>
                          <a:latin typeface="CastleT" panose="020E0602050706020204" pitchFamily="34" charset="0"/>
                        </a:rPr>
                        <a:t>New Delhi, India  | Phone: +91 11 47002421 | Fax: +91 11 47002422 </a:t>
                      </a:r>
                    </a:p>
                    <a:p>
                      <a:pPr algn="l">
                        <a:lnSpc>
                          <a:spcPct val="115000"/>
                        </a:lnSpc>
                        <a:spcAft>
                          <a:spcPts val="0"/>
                        </a:spcAft>
                      </a:pPr>
                      <a:r>
                        <a:rPr lang="en-US" sz="1100" dirty="0">
                          <a:solidFill>
                            <a:srgbClr val="ADE7F9"/>
                          </a:solidFill>
                          <a:effectLst/>
                          <a:latin typeface="CastleT" panose="020E0602050706020204" pitchFamily="34" charset="0"/>
                        </a:rPr>
                        <a:t>e-mail: </a:t>
                      </a:r>
                      <a:r>
                        <a:rPr lang="en-US" sz="1100" u="sng" dirty="0">
                          <a:solidFill>
                            <a:srgbClr val="ADE7F9"/>
                          </a:solidFill>
                          <a:effectLst/>
                          <a:latin typeface="CastleT" panose="020E0602050706020204" pitchFamily="34" charset="0"/>
                          <a:hlinkClick r:id="rId14"/>
                        </a:rPr>
                        <a:t>info@chemconn.com</a:t>
                      </a:r>
                      <a:r>
                        <a:rPr lang="en-US" sz="1100" dirty="0">
                          <a:solidFill>
                            <a:srgbClr val="ADE7F9"/>
                          </a:solidFill>
                          <a:effectLst/>
                          <a:latin typeface="CastleT" panose="020E0602050706020204" pitchFamily="34" charset="0"/>
                        </a:rPr>
                        <a:t>| Web: </a:t>
                      </a:r>
                      <a:r>
                        <a:rPr lang="en-US" sz="1100" u="sng" dirty="0">
                          <a:solidFill>
                            <a:srgbClr val="ADE7F9"/>
                          </a:solidFill>
                          <a:effectLst/>
                          <a:latin typeface="CastleT" panose="020E0602050706020204" pitchFamily="34" charset="0"/>
                          <a:hlinkClick r:id="rId15"/>
                        </a:rPr>
                        <a:t>www.chemconn.com</a:t>
                      </a:r>
                      <a:endParaRPr lang="en-IN" sz="2000" dirty="0">
                        <a:solidFill>
                          <a:srgbClr val="ADE7F9"/>
                        </a:solidFill>
                        <a:effectLst/>
                        <a:latin typeface="CastleT" panose="020E0602050706020204" pitchFamily="34" charset="0"/>
                        <a:ea typeface="Calibri" panose="020F0502020204030204" pitchFamily="34" charset="0"/>
                        <a:cs typeface="Times New Roman" panose="02020603050405020304" pitchFamily="18" charset="0"/>
                      </a:endParaRPr>
                    </a:p>
                  </a:txBody>
                  <a:tcPr marL="47625" marR="47625" marT="47625" marB="47625" anchor="ctr">
                    <a:solidFill>
                      <a:schemeClr val="bg1">
                        <a:lumMod val="50000"/>
                      </a:schemeClr>
                    </a:solidFill>
                  </a:tcPr>
                </a:tc>
                <a:extLst>
                  <a:ext uri="{0D108BD9-81ED-4DB2-BD59-A6C34878D82A}">
                    <a16:rowId xmlns:a16="http://schemas.microsoft.com/office/drawing/2014/main" val="2678335003"/>
                  </a:ext>
                </a:extLst>
              </a:tr>
            </a:tbl>
          </a:graphicData>
        </a:graphic>
      </p:graphicFrame>
    </p:spTree>
    <p:extLst>
      <p:ext uri="{BB962C8B-B14F-4D97-AF65-F5344CB8AC3E}">
        <p14:creationId xmlns:p14="http://schemas.microsoft.com/office/powerpoint/2010/main" val="654516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437">
            <a:extLst>
              <a:ext uri="{FF2B5EF4-FFF2-40B4-BE49-F238E27FC236}">
                <a16:creationId xmlns:a16="http://schemas.microsoft.com/office/drawing/2014/main" id="{F27DCCEA-FE64-40D0-913E-C4E8944BE815}"/>
              </a:ext>
            </a:extLst>
          </p:cNvPr>
          <p:cNvGraphicFramePr>
            <a:graphicFrameLocks noGrp="1"/>
          </p:cNvGraphicFramePr>
          <p:nvPr>
            <p:extLst>
              <p:ext uri="{D42A27DB-BD31-4B8C-83A1-F6EECF244321}">
                <p14:modId xmlns:p14="http://schemas.microsoft.com/office/powerpoint/2010/main" val="3746521860"/>
              </p:ext>
            </p:extLst>
          </p:nvPr>
        </p:nvGraphicFramePr>
        <p:xfrm>
          <a:off x="457200" y="990600"/>
          <a:ext cx="8610600" cy="2133600"/>
        </p:xfrm>
        <a:graphic>
          <a:graphicData uri="http://schemas.openxmlformats.org/drawingml/2006/table">
            <a:tbl>
              <a:tblPr/>
              <a:tblGrid>
                <a:gridCol w="25908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2209800">
                  <a:extLst>
                    <a:ext uri="{9D8B030D-6E8A-4147-A177-3AD203B41FA5}">
                      <a16:colId xmlns:a16="http://schemas.microsoft.com/office/drawing/2014/main" val="20003"/>
                    </a:ext>
                  </a:extLst>
                </a:gridCol>
              </a:tblGrid>
              <a:tr h="371856">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Principals</a:t>
                      </a: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Turnover</a:t>
                      </a:r>
                    </a:p>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(Millions)</a:t>
                      </a: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Industries Served</a:t>
                      </a: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Markets served</a:t>
                      </a: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65000"/>
                      </a:schemeClr>
                    </a:solidFill>
                  </a:tcPr>
                </a:tc>
                <a:extLst>
                  <a:ext uri="{0D108BD9-81ED-4DB2-BD59-A6C34878D82A}">
                    <a16:rowId xmlns:a16="http://schemas.microsoft.com/office/drawing/2014/main" val="10000"/>
                  </a:ext>
                </a:extLst>
              </a:tr>
              <a:tr h="371856">
                <a:tc>
                  <a:txBody>
                    <a:bodyPr/>
                    <a:lstStyle/>
                    <a:p>
                      <a:pPr algn="ct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CARBON GROUP (Ireland)</a:t>
                      </a:r>
                    </a:p>
                    <a:p>
                      <a:pPr algn="ct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2"/>
                        </a:rPr>
                        <a:t>www.carbon.ie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cap="none" normalizeH="0" baseline="0" dirty="0">
                          <a:ln>
                            <a:noFill/>
                          </a:ln>
                          <a:solidFill>
                            <a:srgbClr val="000000"/>
                          </a:solidFill>
                          <a:effectLst/>
                          <a:latin typeface="CastleT" panose="020E0602050706020204" pitchFamily="34" charset="0"/>
                          <a:cs typeface="Arial" charset="0"/>
                        </a:rPr>
                        <a:t>$ 80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cap="none" normalizeH="0" baseline="0" dirty="0">
                          <a:ln>
                            <a:noFill/>
                          </a:ln>
                          <a:solidFill>
                            <a:srgbClr val="000000"/>
                          </a:solidFill>
                          <a:effectLst/>
                          <a:latin typeface="CastleT" panose="020E0602050706020204" pitchFamily="34" charset="0"/>
                          <a:cs typeface="Arial" charset="0"/>
                        </a:rPr>
                        <a:t>Industrial &amp; Specialty Chemicals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cap="none" normalizeH="0" baseline="0" dirty="0">
                          <a:ln>
                            <a:noFill/>
                          </a:ln>
                          <a:solidFill>
                            <a:srgbClr val="000000"/>
                          </a:solidFill>
                          <a:effectLst/>
                          <a:latin typeface="CastleT" panose="020E0602050706020204" pitchFamily="34" charset="0"/>
                          <a:cs typeface="Arial" charset="0"/>
                        </a:rPr>
                        <a:t>Ireland</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extLst>
                  <a:ext uri="{0D108BD9-81ED-4DB2-BD59-A6C34878D82A}">
                    <a16:rowId xmlns:a16="http://schemas.microsoft.com/office/drawing/2014/main" val="1051931150"/>
                  </a:ext>
                </a:extLst>
              </a:tr>
              <a:tr h="371856">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GB" sz="1100" b="0" i="0" u="none" strike="noStrike" kern="1200" cap="none" normalizeH="0" baseline="0" dirty="0">
                          <a:ln>
                            <a:noFill/>
                          </a:ln>
                          <a:solidFill>
                            <a:srgbClr val="000000"/>
                          </a:solidFill>
                          <a:effectLst/>
                          <a:latin typeface="CastleT" panose="020E0602050706020204" pitchFamily="34" charset="0"/>
                          <a:ea typeface="+mn-ea"/>
                          <a:cs typeface="Arial" charset="0"/>
                        </a:rPr>
                        <a:t>EIGENMANN &amp; VERONELLI </a:t>
                      </a:r>
                      <a:r>
                        <a:rPr kumimoji="0" lang="en-IN" sz="1100" b="0" i="0" u="none" strike="noStrike" cap="none" normalizeH="0" baseline="0" dirty="0">
                          <a:ln>
                            <a:noFill/>
                          </a:ln>
                          <a:solidFill>
                            <a:srgbClr val="000000"/>
                          </a:solidFill>
                          <a:effectLst/>
                          <a:latin typeface="CastleT" panose="020E0602050706020204" pitchFamily="34" charset="0"/>
                          <a:cs typeface="Arial" charset="0"/>
                        </a:rPr>
                        <a:t>(Italy)</a:t>
                      </a:r>
                    </a:p>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3"/>
                        </a:rPr>
                        <a:t>www.eigver.it</a:t>
                      </a:r>
                      <a:endPar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4"/>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cap="none" normalizeH="0" baseline="0" dirty="0">
                          <a:ln>
                            <a:noFill/>
                          </a:ln>
                          <a:solidFill>
                            <a:srgbClr val="000000"/>
                          </a:solidFill>
                          <a:effectLst/>
                          <a:latin typeface="CastleT" panose="020E0602050706020204" pitchFamily="34" charset="0"/>
                          <a:cs typeface="Arial" charset="0"/>
                        </a:rPr>
                        <a:t>$ 240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cap="none" normalizeH="0" baseline="0" dirty="0">
                          <a:ln>
                            <a:noFill/>
                          </a:ln>
                          <a:solidFill>
                            <a:srgbClr val="000000"/>
                          </a:solidFill>
                          <a:effectLst/>
                          <a:latin typeface="CastleT" panose="020E0602050706020204" pitchFamily="34" charset="0"/>
                          <a:cs typeface="Arial" charset="0"/>
                        </a:rPr>
                        <a:t>Specialty  Chemicals, Pharma/ Food/ Feed Ingredients, Industrial</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cap="none" normalizeH="0" baseline="0" dirty="0">
                          <a:ln>
                            <a:noFill/>
                          </a:ln>
                          <a:solidFill>
                            <a:srgbClr val="000000"/>
                          </a:solidFill>
                          <a:effectLst/>
                          <a:latin typeface="CastleT" panose="020E0602050706020204" pitchFamily="34" charset="0"/>
                          <a:cs typeface="Arial" charset="0"/>
                        </a:rPr>
                        <a:t>Italy, Turkey, Russia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102430707"/>
                  </a:ext>
                </a:extLst>
              </a:tr>
              <a:tr h="371856">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cap="none" normalizeH="0" baseline="0" dirty="0">
                          <a:ln>
                            <a:noFill/>
                          </a:ln>
                          <a:solidFill>
                            <a:srgbClr val="000000"/>
                          </a:solidFill>
                          <a:effectLst/>
                          <a:latin typeface="CastleT" panose="020E0602050706020204" pitchFamily="34" charset="0"/>
                          <a:cs typeface="Arial" charset="0"/>
                        </a:rPr>
                        <a:t>ELTON GROUP (Greece)</a:t>
                      </a:r>
                    </a:p>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5"/>
                        </a:rPr>
                        <a:t>www.elton.gr</a:t>
                      </a: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cap="none" normalizeH="0" baseline="0" dirty="0">
                          <a:ln>
                            <a:noFill/>
                          </a:ln>
                          <a:solidFill>
                            <a:srgbClr val="000000"/>
                          </a:solidFill>
                          <a:effectLst/>
                          <a:latin typeface="CastleT" panose="020E0602050706020204" pitchFamily="34" charset="0"/>
                          <a:cs typeface="Arial" charset="0"/>
                        </a:rPr>
                        <a:t>$ 145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cap="none" normalizeH="0" baseline="0" dirty="0">
                          <a:ln>
                            <a:noFill/>
                          </a:ln>
                          <a:solidFill>
                            <a:srgbClr val="000000"/>
                          </a:solidFill>
                          <a:effectLst/>
                          <a:latin typeface="CastleT" panose="020E0602050706020204" pitchFamily="34" charset="0"/>
                          <a:cs typeface="Arial" charset="0"/>
                        </a:rPr>
                        <a:t>Industrial &amp; Specialty Chemicals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cap="none" normalizeH="0" baseline="0" dirty="0">
                          <a:ln>
                            <a:noFill/>
                          </a:ln>
                          <a:solidFill>
                            <a:srgbClr val="000000"/>
                          </a:solidFill>
                          <a:effectLst/>
                          <a:latin typeface="CastleT" panose="020E0602050706020204" pitchFamily="34" charset="0"/>
                          <a:cs typeface="Arial" charset="0"/>
                        </a:rPr>
                        <a:t>Greece, Romania, Bulgaria, Serbia &amp; Ukraine, Albania, Turkey</a:t>
                      </a: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extLst>
                  <a:ext uri="{0D108BD9-81ED-4DB2-BD59-A6C34878D82A}">
                    <a16:rowId xmlns:a16="http://schemas.microsoft.com/office/drawing/2014/main" val="949118378"/>
                  </a:ext>
                </a:extLst>
              </a:tr>
              <a:tr h="371856">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cap="none" normalizeH="0" baseline="0" dirty="0">
                          <a:ln>
                            <a:noFill/>
                          </a:ln>
                          <a:solidFill>
                            <a:srgbClr val="000000"/>
                          </a:solidFill>
                          <a:effectLst/>
                          <a:latin typeface="CastleT" panose="020E0602050706020204" pitchFamily="34" charset="0"/>
                          <a:cs typeface="Arial" charset="0"/>
                        </a:rPr>
                        <a:t>GROLMAN GROUP  (Germany)</a:t>
                      </a:r>
                    </a:p>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6"/>
                        </a:rPr>
                        <a:t>www.grolman-group.com</a:t>
                      </a:r>
                      <a:r>
                        <a:rPr kumimoji="0" lang="en-US" sz="1100" b="0" i="0" kern="1200" dirty="0">
                          <a:solidFill>
                            <a:schemeClr val="tx1"/>
                          </a:solidFill>
                          <a:latin typeface="CastleT" panose="020E0602050706020204" pitchFamily="34" charset="0"/>
                          <a:ea typeface="+mn-ea"/>
                          <a:cs typeface="+mn-cs"/>
                        </a:rPr>
                        <a:t> </a:t>
                      </a: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cap="none" normalizeH="0" baseline="0" dirty="0">
                          <a:ln>
                            <a:noFill/>
                          </a:ln>
                          <a:solidFill>
                            <a:srgbClr val="000000"/>
                          </a:solidFill>
                          <a:effectLst/>
                          <a:latin typeface="CastleT" panose="020E0602050706020204" pitchFamily="34" charset="0"/>
                          <a:cs typeface="Arial" charset="0"/>
                        </a:rPr>
                        <a:t>$ 150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cap="none" normalizeH="0" baseline="0" dirty="0">
                          <a:ln>
                            <a:noFill/>
                          </a:ln>
                          <a:solidFill>
                            <a:srgbClr val="000000"/>
                          </a:solidFill>
                          <a:effectLst/>
                          <a:latin typeface="CastleT" panose="020E0602050706020204" pitchFamily="34" charset="0"/>
                          <a:cs typeface="Arial" charset="0"/>
                        </a:rPr>
                        <a:t>Paint, Ink, Adhesives, Rubber, Plastics etc.</a:t>
                      </a: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cap="none" normalizeH="0" baseline="0" dirty="0">
                          <a:ln>
                            <a:noFill/>
                          </a:ln>
                          <a:solidFill>
                            <a:srgbClr val="000000"/>
                          </a:solidFill>
                          <a:effectLst/>
                          <a:latin typeface="CastleT" panose="020E0602050706020204" pitchFamily="34" charset="0"/>
                          <a:cs typeface="Arial" charset="0"/>
                        </a:rPr>
                        <a:t>PAN Europe &amp; Turkey</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graphicFrame>
        <p:nvGraphicFramePr>
          <p:cNvPr id="3" name="Table 2">
            <a:extLst>
              <a:ext uri="{FF2B5EF4-FFF2-40B4-BE49-F238E27FC236}">
                <a16:creationId xmlns:a16="http://schemas.microsoft.com/office/drawing/2014/main" id="{D4937D77-0A09-426E-80A3-1C5AB2978319}"/>
              </a:ext>
            </a:extLst>
          </p:cNvPr>
          <p:cNvGraphicFramePr>
            <a:graphicFrameLocks noGrp="1"/>
          </p:cNvGraphicFramePr>
          <p:nvPr>
            <p:extLst/>
          </p:nvPr>
        </p:nvGraphicFramePr>
        <p:xfrm>
          <a:off x="1143000" y="41148"/>
          <a:ext cx="6383338" cy="550990"/>
        </p:xfrm>
        <a:graphic>
          <a:graphicData uri="http://schemas.openxmlformats.org/drawingml/2006/table">
            <a:tbl>
              <a:tblPr firstRow="1" firstCol="1" bandRow="1">
                <a:tableStyleId>{5C22544A-7EE6-4342-B048-85BDC9FD1C3A}</a:tableStyleId>
              </a:tblPr>
              <a:tblGrid>
                <a:gridCol w="6383338">
                  <a:extLst>
                    <a:ext uri="{9D8B030D-6E8A-4147-A177-3AD203B41FA5}">
                      <a16:colId xmlns:a16="http://schemas.microsoft.com/office/drawing/2014/main" val="3870283814"/>
                    </a:ext>
                  </a:extLst>
                </a:gridCol>
              </a:tblGrid>
              <a:tr h="404686">
                <a:tc>
                  <a:txBody>
                    <a:bodyPr/>
                    <a:lstStyle/>
                    <a:p>
                      <a:pPr algn="l">
                        <a:lnSpc>
                          <a:spcPct val="115000"/>
                        </a:lnSpc>
                        <a:spcAft>
                          <a:spcPts val="0"/>
                        </a:spcAft>
                      </a:pPr>
                      <a:r>
                        <a:rPr lang="en-US" sz="1600" dirty="0">
                          <a:solidFill>
                            <a:srgbClr val="ADE7F9"/>
                          </a:solidFill>
                          <a:effectLst/>
                          <a:latin typeface="CastleT" panose="020E0602050706020204" pitchFamily="34" charset="0"/>
                        </a:rPr>
                        <a:t>C</a:t>
                      </a:r>
                      <a:r>
                        <a:rPr lang="en-US" sz="1200" dirty="0">
                          <a:solidFill>
                            <a:srgbClr val="ADE7F9"/>
                          </a:solidFill>
                          <a:effectLst/>
                          <a:latin typeface="CastleT" panose="020E0602050706020204" pitchFamily="34" charset="0"/>
                        </a:rPr>
                        <a:t>HEM </a:t>
                      </a:r>
                      <a:r>
                        <a:rPr lang="en-US" sz="1600" dirty="0">
                          <a:solidFill>
                            <a:srgbClr val="ADE7F9"/>
                          </a:solidFill>
                          <a:effectLst/>
                          <a:latin typeface="CastleT" panose="020E0602050706020204" pitchFamily="34" charset="0"/>
                        </a:rPr>
                        <a:t>C</a:t>
                      </a:r>
                      <a:r>
                        <a:rPr lang="en-US" sz="1200" dirty="0">
                          <a:solidFill>
                            <a:srgbClr val="ADE7F9"/>
                          </a:solidFill>
                          <a:effectLst/>
                          <a:latin typeface="CastleT" panose="020E0602050706020204" pitchFamily="34" charset="0"/>
                        </a:rPr>
                        <a:t>ONNECTIONS (INDIA) </a:t>
                      </a:r>
                      <a:r>
                        <a:rPr lang="en-US" sz="1200" dirty="0">
                          <a:solidFill>
                            <a:srgbClr val="ADE7F9"/>
                          </a:solidFill>
                          <a:effectLst/>
                        </a:rPr>
                        <a:t> </a:t>
                      </a:r>
                      <a:r>
                        <a:rPr lang="en-US" sz="1100" dirty="0">
                          <a:solidFill>
                            <a:srgbClr val="ADE7F9"/>
                          </a:solidFill>
                          <a:effectLst/>
                        </a:rPr>
                        <a:t>|  </a:t>
                      </a:r>
                      <a:r>
                        <a:rPr lang="en-US" sz="1100" dirty="0">
                          <a:solidFill>
                            <a:srgbClr val="ADE7F9"/>
                          </a:solidFill>
                          <a:effectLst/>
                          <a:latin typeface="CastleT" panose="020E0602050706020204" pitchFamily="34" charset="0"/>
                        </a:rPr>
                        <a:t>New Delhi, India  | Phone: +91 11 47002421 | Fax: +91 11 47002422 </a:t>
                      </a:r>
                    </a:p>
                    <a:p>
                      <a:pPr algn="l">
                        <a:lnSpc>
                          <a:spcPct val="115000"/>
                        </a:lnSpc>
                        <a:spcAft>
                          <a:spcPts val="0"/>
                        </a:spcAft>
                      </a:pPr>
                      <a:r>
                        <a:rPr lang="en-US" sz="1100" dirty="0">
                          <a:solidFill>
                            <a:srgbClr val="ADE7F9"/>
                          </a:solidFill>
                          <a:effectLst/>
                          <a:latin typeface="CastleT" panose="020E0602050706020204" pitchFamily="34" charset="0"/>
                        </a:rPr>
                        <a:t>e-mail: </a:t>
                      </a:r>
                      <a:r>
                        <a:rPr lang="en-US" sz="1100" u="sng" dirty="0">
                          <a:solidFill>
                            <a:srgbClr val="ADE7F9"/>
                          </a:solidFill>
                          <a:effectLst/>
                          <a:latin typeface="CastleT" panose="020E0602050706020204" pitchFamily="34" charset="0"/>
                          <a:hlinkClick r:id="rId7"/>
                        </a:rPr>
                        <a:t>info@chemconn.com</a:t>
                      </a:r>
                      <a:r>
                        <a:rPr lang="en-US" sz="1100" dirty="0">
                          <a:solidFill>
                            <a:srgbClr val="ADE7F9"/>
                          </a:solidFill>
                          <a:effectLst/>
                          <a:latin typeface="CastleT" panose="020E0602050706020204" pitchFamily="34" charset="0"/>
                        </a:rPr>
                        <a:t>| Web: </a:t>
                      </a:r>
                      <a:r>
                        <a:rPr lang="en-US" sz="1100" u="sng" dirty="0">
                          <a:solidFill>
                            <a:srgbClr val="ADE7F9"/>
                          </a:solidFill>
                          <a:effectLst/>
                          <a:latin typeface="CastleT" panose="020E0602050706020204" pitchFamily="34" charset="0"/>
                          <a:hlinkClick r:id="rId8"/>
                        </a:rPr>
                        <a:t>www.chemconn.com</a:t>
                      </a:r>
                      <a:endParaRPr lang="en-IN" sz="2000" dirty="0">
                        <a:solidFill>
                          <a:srgbClr val="ADE7F9"/>
                        </a:solidFill>
                        <a:effectLst/>
                        <a:latin typeface="CastleT" panose="020E0602050706020204" pitchFamily="34" charset="0"/>
                        <a:ea typeface="Calibri" panose="020F0502020204030204" pitchFamily="34" charset="0"/>
                        <a:cs typeface="Times New Roman" panose="02020603050405020304" pitchFamily="18" charset="0"/>
                      </a:endParaRPr>
                    </a:p>
                  </a:txBody>
                  <a:tcPr marL="47625" marR="47625" marT="47625" marB="47625" anchor="ctr">
                    <a:solidFill>
                      <a:schemeClr val="bg1">
                        <a:lumMod val="50000"/>
                      </a:schemeClr>
                    </a:solidFill>
                  </a:tcPr>
                </a:tc>
                <a:extLst>
                  <a:ext uri="{0D108BD9-81ED-4DB2-BD59-A6C34878D82A}">
                    <a16:rowId xmlns:a16="http://schemas.microsoft.com/office/drawing/2014/main" val="2678335003"/>
                  </a:ext>
                </a:extLst>
              </a:tr>
            </a:tbl>
          </a:graphicData>
        </a:graphic>
      </p:graphicFrame>
      <p:sp>
        <p:nvSpPr>
          <p:cNvPr id="4" name="Rectangle 3">
            <a:extLst>
              <a:ext uri="{FF2B5EF4-FFF2-40B4-BE49-F238E27FC236}">
                <a16:creationId xmlns:a16="http://schemas.microsoft.com/office/drawing/2014/main" id="{024E1612-0C5F-40AB-A288-9122D2AAE399}"/>
              </a:ext>
            </a:extLst>
          </p:cNvPr>
          <p:cNvSpPr>
            <a:spLocks noChangeArrowheads="1"/>
          </p:cNvSpPr>
          <p:nvPr/>
        </p:nvSpPr>
        <p:spPr bwMode="auto">
          <a:xfrm>
            <a:off x="1066800" y="381000"/>
            <a:ext cx="7162800" cy="861774"/>
          </a:xfrm>
          <a:prstGeom prst="rect">
            <a:avLst/>
          </a:prstGeom>
          <a:noFill/>
          <a:ln w="9525">
            <a:noFill/>
            <a:miter lim="800000"/>
            <a:headEnd/>
            <a:tailEnd/>
          </a:ln>
        </p:spPr>
        <p:txBody>
          <a:bodyPr wrap="square">
            <a:spAutoFit/>
          </a:bodyPr>
          <a:lstStyle/>
          <a:p>
            <a:endParaRPr lang="en-IN" sz="1600" b="1" u="sng" dirty="0">
              <a:solidFill>
                <a:srgbClr val="000000"/>
              </a:solidFill>
              <a:latin typeface="CastleT" panose="020E0602050706020204" pitchFamily="34" charset="0"/>
              <a:ea typeface="Batang"/>
              <a:cs typeface="Batang"/>
            </a:endParaRPr>
          </a:p>
          <a:p>
            <a:r>
              <a:rPr lang="en-IN" sz="1400" b="1" u="sng" dirty="0">
                <a:solidFill>
                  <a:srgbClr val="000000"/>
                </a:solidFill>
                <a:latin typeface="CastleT" panose="020E0602050706020204" pitchFamily="34" charset="0"/>
                <a:ea typeface="Batang"/>
                <a:cs typeface="Batang"/>
              </a:rPr>
              <a:t>International Chemical Distributors we work with</a:t>
            </a:r>
          </a:p>
          <a:p>
            <a:endParaRPr lang="en-IN" sz="2000" u="sng" dirty="0">
              <a:solidFill>
                <a:srgbClr val="000000"/>
              </a:solidFill>
              <a:latin typeface="CastleT" panose="020E0602050706020204" pitchFamily="34" charset="0"/>
              <a:ea typeface="Batang"/>
              <a:cs typeface="Batang"/>
            </a:endParaRPr>
          </a:p>
        </p:txBody>
      </p:sp>
    </p:spTree>
    <p:extLst>
      <p:ext uri="{BB962C8B-B14F-4D97-AF65-F5344CB8AC3E}">
        <p14:creationId xmlns:p14="http://schemas.microsoft.com/office/powerpoint/2010/main" val="1502427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62C31E3-8338-4E07-BC72-5CAB6389BF4E}"/>
              </a:ext>
            </a:extLst>
          </p:cNvPr>
          <p:cNvSpPr txBox="1"/>
          <p:nvPr/>
        </p:nvSpPr>
        <p:spPr>
          <a:xfrm>
            <a:off x="2438400" y="2057400"/>
            <a:ext cx="5562600" cy="584775"/>
          </a:xfrm>
          <a:prstGeom prst="rect">
            <a:avLst/>
          </a:prstGeom>
          <a:noFill/>
        </p:spPr>
        <p:txBody>
          <a:bodyPr wrap="square" rtlCol="0">
            <a:spAutoFit/>
          </a:bodyPr>
          <a:lstStyle/>
          <a:p>
            <a:r>
              <a:rPr lang="en-US" sz="3200" b="1" dirty="0">
                <a:solidFill>
                  <a:schemeClr val="bg2">
                    <a:lumMod val="25000"/>
                  </a:schemeClr>
                </a:solidFill>
                <a:latin typeface="Monotype Corsiva" panose="03010101010201010101" pitchFamily="66" charset="0"/>
                <a:cs typeface="Kartika" panose="020B0502040204020203" pitchFamily="18" charset="0"/>
              </a:rPr>
              <a:t>Thank you for your time</a:t>
            </a:r>
            <a:endParaRPr lang="en-US" sz="3200" b="1" kern="1200" dirty="0">
              <a:solidFill>
                <a:schemeClr val="bg2">
                  <a:lumMod val="25000"/>
                </a:schemeClr>
              </a:solidFill>
              <a:latin typeface="Monotype Corsiva" panose="03010101010201010101" pitchFamily="66" charset="0"/>
              <a:cs typeface="Kartika" panose="020B0502040204020203" pitchFamily="18" charset="0"/>
            </a:endParaRPr>
          </a:p>
        </p:txBody>
      </p:sp>
      <p:sp>
        <p:nvSpPr>
          <p:cNvPr id="4" name="TextBox 3">
            <a:extLst>
              <a:ext uri="{FF2B5EF4-FFF2-40B4-BE49-F238E27FC236}">
                <a16:creationId xmlns:a16="http://schemas.microsoft.com/office/drawing/2014/main" id="{DBD28A6E-89A5-48F5-BE6A-5A6875CE5127}"/>
              </a:ext>
            </a:extLst>
          </p:cNvPr>
          <p:cNvSpPr txBox="1"/>
          <p:nvPr/>
        </p:nvSpPr>
        <p:spPr>
          <a:xfrm>
            <a:off x="2438400" y="3048000"/>
            <a:ext cx="4959284" cy="1877437"/>
          </a:xfrm>
          <a:prstGeom prst="rect">
            <a:avLst/>
          </a:prstGeom>
          <a:noFill/>
        </p:spPr>
        <p:txBody>
          <a:bodyPr wrap="square" rtlCol="0">
            <a:spAutoFit/>
          </a:bodyPr>
          <a:lstStyle/>
          <a:p>
            <a:r>
              <a:rPr lang="en-US" sz="3200" b="1" kern="1200" dirty="0">
                <a:solidFill>
                  <a:schemeClr val="accent4">
                    <a:lumMod val="75000"/>
                  </a:schemeClr>
                </a:solidFill>
                <a:latin typeface="Monotype Corsiva" panose="03010101010201010101" pitchFamily="66" charset="0"/>
              </a:rPr>
              <a:t>For more information, please visit our website</a:t>
            </a:r>
          </a:p>
          <a:p>
            <a:endParaRPr lang="en-US" sz="2400" kern="1200" dirty="0">
              <a:solidFill>
                <a:schemeClr val="accent4">
                  <a:lumMod val="75000"/>
                </a:schemeClr>
              </a:solidFill>
              <a:latin typeface="Lucida Handwriting" panose="03010101010101010101" pitchFamily="66" charset="0"/>
            </a:endParaRPr>
          </a:p>
          <a:p>
            <a:r>
              <a:rPr lang="en-US" sz="2800" u="sng" dirty="0">
                <a:solidFill>
                  <a:schemeClr val="bg2">
                    <a:lumMod val="25000"/>
                  </a:schemeClr>
                </a:solidFill>
                <a:latin typeface="Aharoni" panose="02010803020104030203" pitchFamily="2" charset="-79"/>
                <a:cs typeface="Aharoni" panose="02010803020104030203" pitchFamily="2" charset="-79"/>
                <a:hlinkClick r:id="rId2"/>
              </a:rPr>
              <a:t>www.chemconn.com</a:t>
            </a:r>
            <a:r>
              <a:rPr lang="en-US" sz="2800" u="sng" dirty="0">
                <a:solidFill>
                  <a:schemeClr val="bg2">
                    <a:lumMod val="25000"/>
                  </a:schemeClr>
                </a:solidFill>
                <a:latin typeface="Aharoni" panose="02010803020104030203" pitchFamily="2" charset="-79"/>
                <a:cs typeface="Aharoni" panose="02010803020104030203" pitchFamily="2" charset="-79"/>
              </a:rPr>
              <a:t> </a:t>
            </a:r>
            <a:endParaRPr lang="en-US" sz="2800" u="sng" kern="1200" dirty="0">
              <a:solidFill>
                <a:schemeClr val="bg2">
                  <a:lumMod val="2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687494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76200"/>
            <a:ext cx="7848600" cy="6705600"/>
          </a:xfrm>
          <a:prstGeom prst="rect">
            <a:avLst/>
          </a:prstGeom>
          <a:solidFill>
            <a:schemeClr val="bg1">
              <a:alpha val="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IN"/>
          </a:p>
        </p:txBody>
      </p:sp>
      <p:sp>
        <p:nvSpPr>
          <p:cNvPr id="14338" name="Rectangle 5"/>
          <p:cNvSpPr>
            <a:spLocks noChangeArrowheads="1"/>
          </p:cNvSpPr>
          <p:nvPr/>
        </p:nvSpPr>
        <p:spPr bwMode="auto">
          <a:xfrm>
            <a:off x="1347718" y="304800"/>
            <a:ext cx="3605282" cy="523220"/>
          </a:xfrm>
          <a:prstGeom prst="rect">
            <a:avLst/>
          </a:prstGeom>
          <a:noFill/>
          <a:ln w="9525">
            <a:noFill/>
            <a:miter lim="800000"/>
            <a:headEnd/>
            <a:tailEnd/>
          </a:ln>
        </p:spPr>
        <p:txBody>
          <a:bodyPr wrap="none">
            <a:spAutoFit/>
          </a:bodyPr>
          <a:lstStyle/>
          <a:p>
            <a:r>
              <a:rPr lang="en-US" sz="2800" u="sng" dirty="0">
                <a:solidFill>
                  <a:srgbClr val="000000"/>
                </a:solidFill>
                <a:latin typeface="CastleT" panose="020E0602050706020204" pitchFamily="34" charset="0"/>
                <a:ea typeface="Batang"/>
                <a:cs typeface="Batang"/>
              </a:rPr>
              <a:t>O</a:t>
            </a:r>
            <a:r>
              <a:rPr lang="en-US" u="sng" dirty="0">
                <a:solidFill>
                  <a:srgbClr val="000000"/>
                </a:solidFill>
                <a:latin typeface="CastleT" panose="020E0602050706020204" pitchFamily="34" charset="0"/>
                <a:ea typeface="Batang"/>
                <a:cs typeface="Batang"/>
              </a:rPr>
              <a:t>VERVIEW </a:t>
            </a:r>
            <a:r>
              <a:rPr lang="en-US" sz="2800" u="sng" dirty="0" err="1">
                <a:solidFill>
                  <a:srgbClr val="000000"/>
                </a:solidFill>
                <a:latin typeface="CastleT" panose="020E0602050706020204" pitchFamily="34" charset="0"/>
                <a:ea typeface="Batang"/>
                <a:cs typeface="Batang"/>
              </a:rPr>
              <a:t>o</a:t>
            </a:r>
            <a:r>
              <a:rPr lang="en-US" u="sng" dirty="0" err="1">
                <a:solidFill>
                  <a:srgbClr val="000000"/>
                </a:solidFill>
                <a:latin typeface="CastleT" panose="020E0602050706020204" pitchFamily="34" charset="0"/>
                <a:ea typeface="Batang"/>
                <a:cs typeface="Batang"/>
              </a:rPr>
              <a:t>F</a:t>
            </a:r>
            <a:r>
              <a:rPr lang="en-US" u="sng" dirty="0">
                <a:solidFill>
                  <a:srgbClr val="000000"/>
                </a:solidFill>
                <a:latin typeface="CastleT" panose="020E0602050706020204" pitchFamily="34" charset="0"/>
                <a:ea typeface="Batang"/>
                <a:cs typeface="Batang"/>
              </a:rPr>
              <a:t> </a:t>
            </a:r>
            <a:r>
              <a:rPr lang="en-US" sz="2800" u="sng" dirty="0">
                <a:solidFill>
                  <a:srgbClr val="000000"/>
                </a:solidFill>
                <a:latin typeface="CastleT" panose="020E0602050706020204" pitchFamily="34" charset="0"/>
                <a:ea typeface="Batang"/>
                <a:cs typeface="Batang"/>
              </a:rPr>
              <a:t>I</a:t>
            </a:r>
            <a:r>
              <a:rPr lang="en-US" u="sng" dirty="0">
                <a:solidFill>
                  <a:srgbClr val="000000"/>
                </a:solidFill>
                <a:latin typeface="CastleT" panose="020E0602050706020204" pitchFamily="34" charset="0"/>
                <a:ea typeface="Batang"/>
                <a:cs typeface="Batang"/>
              </a:rPr>
              <a:t>NDIAN</a:t>
            </a:r>
            <a:r>
              <a:rPr lang="en-US" sz="2000" u="sng" dirty="0">
                <a:solidFill>
                  <a:srgbClr val="000000"/>
                </a:solidFill>
                <a:latin typeface="CastleT" panose="020E0602050706020204" pitchFamily="34" charset="0"/>
                <a:ea typeface="Batang"/>
                <a:cs typeface="Batang"/>
              </a:rPr>
              <a:t> </a:t>
            </a:r>
            <a:r>
              <a:rPr lang="en-US" sz="2800" u="sng" dirty="0">
                <a:solidFill>
                  <a:srgbClr val="000000"/>
                </a:solidFill>
                <a:latin typeface="CastleT" panose="020E0602050706020204" pitchFamily="34" charset="0"/>
                <a:ea typeface="Batang"/>
                <a:cs typeface="Batang"/>
              </a:rPr>
              <a:t>E</a:t>
            </a:r>
            <a:r>
              <a:rPr lang="en-US" u="sng" dirty="0">
                <a:solidFill>
                  <a:srgbClr val="000000"/>
                </a:solidFill>
                <a:latin typeface="CastleT" panose="020E0602050706020204" pitchFamily="34" charset="0"/>
                <a:ea typeface="Batang"/>
                <a:cs typeface="Batang"/>
              </a:rPr>
              <a:t>CONOMY</a:t>
            </a:r>
            <a:endParaRPr lang="en-US" dirty="0">
              <a:latin typeface="CastleT" panose="020E0602050706020204" pitchFamily="34" charset="0"/>
            </a:endParaRPr>
          </a:p>
        </p:txBody>
      </p:sp>
      <p:sp>
        <p:nvSpPr>
          <p:cNvPr id="14339" name="Rectangle 6"/>
          <p:cNvSpPr>
            <a:spLocks noChangeArrowheads="1"/>
          </p:cNvSpPr>
          <p:nvPr/>
        </p:nvSpPr>
        <p:spPr bwMode="auto">
          <a:xfrm>
            <a:off x="1447800" y="1524000"/>
            <a:ext cx="5943600" cy="5004447"/>
          </a:xfrm>
          <a:prstGeom prst="rect">
            <a:avLst/>
          </a:prstGeom>
          <a:noFill/>
          <a:ln w="9525">
            <a:noFill/>
            <a:miter lim="800000"/>
            <a:headEnd/>
            <a:tailEnd/>
          </a:ln>
        </p:spPr>
        <p:txBody>
          <a:bodyPr wrap="square">
            <a:spAutoFit/>
          </a:bodyPr>
          <a:lstStyle/>
          <a:p>
            <a:pPr>
              <a:lnSpc>
                <a:spcPct val="120000"/>
              </a:lnSpc>
              <a:buSzPct val="150000"/>
              <a:buFontTx/>
              <a:buChar char="•"/>
            </a:pPr>
            <a:r>
              <a:rPr lang="en-US" sz="1400" dirty="0">
                <a:solidFill>
                  <a:srgbClr val="000000"/>
                </a:solidFill>
                <a:latin typeface="CastleT" panose="020E0602050706020204" pitchFamily="34" charset="0"/>
                <a:ea typeface="Batang"/>
                <a:cs typeface="Arial" pitchFamily="34" charset="0"/>
              </a:rPr>
              <a:t>   </a:t>
            </a:r>
            <a:r>
              <a:rPr lang="en-US" dirty="0">
                <a:solidFill>
                  <a:srgbClr val="000000"/>
                </a:solidFill>
                <a:latin typeface="CastleT" panose="020E0602050706020204" pitchFamily="34" charset="0"/>
                <a:ea typeface="Batang"/>
                <a:cs typeface="Arial" pitchFamily="34" charset="0"/>
              </a:rPr>
              <a:t>G</a:t>
            </a:r>
            <a:r>
              <a:rPr lang="en-US" sz="1400" dirty="0">
                <a:solidFill>
                  <a:srgbClr val="000000"/>
                </a:solidFill>
                <a:latin typeface="CastleT" panose="020E0602050706020204" pitchFamily="34" charset="0"/>
                <a:ea typeface="Batang"/>
                <a:cs typeface="Arial" pitchFamily="34" charset="0"/>
              </a:rPr>
              <a:t>DP USD 2600 billion, growth rate &gt; 7%</a:t>
            </a:r>
          </a:p>
          <a:p>
            <a:pPr>
              <a:lnSpc>
                <a:spcPct val="120000"/>
              </a:lnSpc>
              <a:buSzPct val="150000"/>
              <a:buFontTx/>
              <a:buChar char="•"/>
            </a:pPr>
            <a:endParaRPr lang="en-US" sz="1400" dirty="0">
              <a:solidFill>
                <a:srgbClr val="000000"/>
              </a:solidFill>
              <a:latin typeface="CastleT" panose="020E0602050706020204" pitchFamily="34" charset="0"/>
              <a:ea typeface="Batang"/>
              <a:cs typeface="Arial" pitchFamily="34" charset="0"/>
            </a:endParaRPr>
          </a:p>
          <a:p>
            <a:pPr>
              <a:lnSpc>
                <a:spcPct val="120000"/>
              </a:lnSpc>
              <a:buSzPct val="150000"/>
              <a:buFontTx/>
              <a:buChar char="•"/>
            </a:pPr>
            <a:r>
              <a:rPr lang="en-US" sz="1400" dirty="0">
                <a:solidFill>
                  <a:srgbClr val="000000"/>
                </a:solidFill>
                <a:latin typeface="CastleT" panose="020E0602050706020204" pitchFamily="34" charset="0"/>
                <a:ea typeface="Batang"/>
                <a:cs typeface="Arial" pitchFamily="34" charset="0"/>
              </a:rPr>
              <a:t>   </a:t>
            </a:r>
            <a:r>
              <a:rPr lang="en-US" dirty="0">
                <a:solidFill>
                  <a:srgbClr val="000000"/>
                </a:solidFill>
                <a:latin typeface="CastleT" panose="020E0602050706020204" pitchFamily="34" charset="0"/>
                <a:ea typeface="Batang"/>
                <a:cs typeface="Arial" pitchFamily="34" charset="0"/>
              </a:rPr>
              <a:t>P</a:t>
            </a:r>
            <a:r>
              <a:rPr lang="en-US" sz="1400" dirty="0">
                <a:solidFill>
                  <a:srgbClr val="000000"/>
                </a:solidFill>
                <a:latin typeface="CastleT" panose="020E0602050706020204" pitchFamily="34" charset="0"/>
                <a:ea typeface="Batang"/>
                <a:cs typeface="Arial" pitchFamily="34" charset="0"/>
              </a:rPr>
              <a:t>opulation 1.32 billion, median age : 26 years, strong workforce</a:t>
            </a:r>
          </a:p>
          <a:p>
            <a:pPr>
              <a:lnSpc>
                <a:spcPct val="120000"/>
              </a:lnSpc>
              <a:buSzPct val="150000"/>
            </a:pPr>
            <a:endParaRPr lang="en-US" sz="1400" dirty="0">
              <a:solidFill>
                <a:srgbClr val="000000"/>
              </a:solidFill>
              <a:latin typeface="CastleT" panose="020E0602050706020204" pitchFamily="34" charset="0"/>
              <a:ea typeface="Batang"/>
              <a:cs typeface="Arial" pitchFamily="34" charset="0"/>
            </a:endParaRPr>
          </a:p>
          <a:p>
            <a:pPr>
              <a:lnSpc>
                <a:spcPct val="120000"/>
              </a:lnSpc>
              <a:buSzPct val="150000"/>
              <a:buFontTx/>
              <a:buChar char="•"/>
            </a:pPr>
            <a:r>
              <a:rPr lang="en-US" sz="1400" dirty="0">
                <a:solidFill>
                  <a:srgbClr val="000000"/>
                </a:solidFill>
                <a:latin typeface="CastleT" panose="020E0602050706020204" pitchFamily="34" charset="0"/>
                <a:ea typeface="Batang"/>
                <a:cs typeface="Arial" pitchFamily="34" charset="0"/>
              </a:rPr>
              <a:t>   </a:t>
            </a:r>
            <a:r>
              <a:rPr lang="en-US" dirty="0">
                <a:solidFill>
                  <a:srgbClr val="000000"/>
                </a:solidFill>
                <a:latin typeface="CastleT" panose="020E0602050706020204" pitchFamily="34" charset="0"/>
                <a:ea typeface="Batang"/>
                <a:cs typeface="Arial" pitchFamily="34" charset="0"/>
              </a:rPr>
              <a:t>D</a:t>
            </a:r>
            <a:r>
              <a:rPr lang="en-US" sz="1400" dirty="0">
                <a:solidFill>
                  <a:srgbClr val="000000"/>
                </a:solidFill>
                <a:latin typeface="CastleT" panose="020E0602050706020204" pitchFamily="34" charset="0"/>
                <a:ea typeface="Batang"/>
                <a:cs typeface="Arial" pitchFamily="34" charset="0"/>
              </a:rPr>
              <a:t>emocratic country, independent judiciary</a:t>
            </a:r>
          </a:p>
          <a:p>
            <a:pPr>
              <a:lnSpc>
                <a:spcPct val="120000"/>
              </a:lnSpc>
              <a:buSzPct val="150000"/>
            </a:pPr>
            <a:endParaRPr lang="en-US" sz="1400" dirty="0">
              <a:solidFill>
                <a:srgbClr val="000000"/>
              </a:solidFill>
              <a:latin typeface="CastleT" panose="020E0602050706020204" pitchFamily="34" charset="0"/>
              <a:ea typeface="Batang"/>
              <a:cs typeface="Arial" pitchFamily="34" charset="0"/>
            </a:endParaRPr>
          </a:p>
          <a:p>
            <a:pPr marL="285750" indent="-285750">
              <a:lnSpc>
                <a:spcPct val="120000"/>
              </a:lnSpc>
              <a:buSzPct val="150000"/>
              <a:buFont typeface="Arial" panose="020B0604020202020204" pitchFamily="34" charset="0"/>
              <a:buChar char="•"/>
            </a:pPr>
            <a:r>
              <a:rPr lang="en-US" dirty="0">
                <a:solidFill>
                  <a:srgbClr val="000000"/>
                </a:solidFill>
                <a:latin typeface="CastleT" panose="020E0602050706020204" pitchFamily="34" charset="0"/>
                <a:ea typeface="Batang"/>
                <a:cs typeface="Arial" pitchFamily="34" charset="0"/>
              </a:rPr>
              <a:t>E</a:t>
            </a:r>
            <a:r>
              <a:rPr lang="en-US" sz="1400" dirty="0">
                <a:solidFill>
                  <a:srgbClr val="000000"/>
                </a:solidFill>
                <a:latin typeface="CastleT" panose="020E0602050706020204" pitchFamily="34" charset="0"/>
                <a:ea typeface="Batang"/>
                <a:cs typeface="Arial" pitchFamily="34" charset="0"/>
              </a:rPr>
              <a:t>conomic liberalization started in 1991,</a:t>
            </a:r>
          </a:p>
          <a:p>
            <a:pPr>
              <a:lnSpc>
                <a:spcPct val="120000"/>
              </a:lnSpc>
              <a:buSzPct val="150000"/>
            </a:pPr>
            <a:r>
              <a:rPr lang="en-US" sz="1400" dirty="0">
                <a:solidFill>
                  <a:srgbClr val="000000"/>
                </a:solidFill>
                <a:latin typeface="CastleT" panose="020E0602050706020204" pitchFamily="34" charset="0"/>
                <a:ea typeface="Batang"/>
                <a:cs typeface="Arial" pitchFamily="34" charset="0"/>
              </a:rPr>
              <a:t>      gradual reduction in custom duties from 75%</a:t>
            </a:r>
          </a:p>
          <a:p>
            <a:pPr>
              <a:lnSpc>
                <a:spcPct val="120000"/>
              </a:lnSpc>
              <a:buSzPct val="150000"/>
            </a:pPr>
            <a:r>
              <a:rPr lang="en-US" sz="1400" dirty="0">
                <a:solidFill>
                  <a:srgbClr val="000000"/>
                </a:solidFill>
                <a:latin typeface="CastleT" panose="020E0602050706020204" pitchFamily="34" charset="0"/>
                <a:ea typeface="Batang"/>
                <a:cs typeface="Arial" pitchFamily="34" charset="0"/>
              </a:rPr>
              <a:t>      to 5-10% </a:t>
            </a:r>
          </a:p>
          <a:p>
            <a:pPr>
              <a:lnSpc>
                <a:spcPct val="120000"/>
              </a:lnSpc>
              <a:buSzPct val="150000"/>
            </a:pPr>
            <a:endParaRPr lang="en-US" sz="1400" dirty="0">
              <a:solidFill>
                <a:srgbClr val="000000"/>
              </a:solidFill>
              <a:latin typeface="CastleT" panose="020E0602050706020204" pitchFamily="34" charset="0"/>
              <a:ea typeface="Batang"/>
              <a:cs typeface="Arial" pitchFamily="34" charset="0"/>
            </a:endParaRPr>
          </a:p>
          <a:p>
            <a:pPr>
              <a:lnSpc>
                <a:spcPct val="120000"/>
              </a:lnSpc>
              <a:buSzPct val="150000"/>
              <a:buFontTx/>
              <a:buChar char="•"/>
            </a:pPr>
            <a:r>
              <a:rPr lang="en-US" sz="1400" dirty="0">
                <a:solidFill>
                  <a:srgbClr val="000000"/>
                </a:solidFill>
                <a:latin typeface="CastleT" panose="020E0602050706020204" pitchFamily="34" charset="0"/>
                <a:ea typeface="Batang"/>
                <a:cs typeface="Arial" pitchFamily="34" charset="0"/>
              </a:rPr>
              <a:t>   </a:t>
            </a:r>
            <a:r>
              <a:rPr lang="en-US" dirty="0">
                <a:solidFill>
                  <a:srgbClr val="000000"/>
                </a:solidFill>
                <a:latin typeface="CastleT" panose="020E0602050706020204" pitchFamily="34" charset="0"/>
                <a:ea typeface="Batang"/>
                <a:cs typeface="Arial" pitchFamily="34" charset="0"/>
              </a:rPr>
              <a:t>L</a:t>
            </a:r>
            <a:r>
              <a:rPr lang="en-US" sz="1400" dirty="0">
                <a:solidFill>
                  <a:srgbClr val="000000"/>
                </a:solidFill>
                <a:latin typeface="CastleT" panose="020E0602050706020204" pitchFamily="34" charset="0"/>
                <a:ea typeface="Batang"/>
                <a:cs typeface="Arial" pitchFamily="34" charset="0"/>
              </a:rPr>
              <a:t>arge scale infrastructural development</a:t>
            </a:r>
          </a:p>
          <a:p>
            <a:pPr>
              <a:lnSpc>
                <a:spcPct val="120000"/>
              </a:lnSpc>
              <a:buSzPct val="150000"/>
            </a:pPr>
            <a:endParaRPr lang="en-US" sz="1400" dirty="0">
              <a:solidFill>
                <a:srgbClr val="000000"/>
              </a:solidFill>
              <a:latin typeface="CastleT" panose="020E0602050706020204" pitchFamily="34" charset="0"/>
              <a:ea typeface="Batang"/>
              <a:cs typeface="Arial" pitchFamily="34" charset="0"/>
            </a:endParaRPr>
          </a:p>
          <a:p>
            <a:pPr>
              <a:lnSpc>
                <a:spcPct val="120000"/>
              </a:lnSpc>
              <a:buSzPct val="150000"/>
              <a:buFontTx/>
              <a:buChar char="•"/>
            </a:pPr>
            <a:r>
              <a:rPr lang="en-US" sz="1400" dirty="0">
                <a:solidFill>
                  <a:srgbClr val="000000"/>
                </a:solidFill>
                <a:latin typeface="CastleT" panose="020E0602050706020204" pitchFamily="34" charset="0"/>
                <a:ea typeface="Batang"/>
                <a:cs typeface="Arial" pitchFamily="34" charset="0"/>
              </a:rPr>
              <a:t>   </a:t>
            </a:r>
            <a:r>
              <a:rPr lang="en-US" dirty="0">
                <a:solidFill>
                  <a:srgbClr val="000000"/>
                </a:solidFill>
                <a:latin typeface="CastleT" panose="020E0602050706020204" pitchFamily="34" charset="0"/>
                <a:ea typeface="Batang"/>
                <a:cs typeface="Arial" pitchFamily="34" charset="0"/>
              </a:rPr>
              <a:t>E</a:t>
            </a:r>
            <a:r>
              <a:rPr lang="en-US" sz="1400" dirty="0">
                <a:solidFill>
                  <a:srgbClr val="000000"/>
                </a:solidFill>
                <a:latin typeface="CastleT" panose="020E0602050706020204" pitchFamily="34" charset="0"/>
                <a:ea typeface="Batang"/>
                <a:cs typeface="Arial" pitchFamily="34" charset="0"/>
              </a:rPr>
              <a:t>merging economy, difficult to ignore.</a:t>
            </a:r>
          </a:p>
          <a:p>
            <a:pPr>
              <a:lnSpc>
                <a:spcPct val="120000"/>
              </a:lnSpc>
              <a:buSzPct val="150000"/>
            </a:pPr>
            <a:endParaRPr lang="en-US" sz="1400" dirty="0">
              <a:solidFill>
                <a:srgbClr val="000000"/>
              </a:solidFill>
              <a:latin typeface="CastleT" panose="020E0602050706020204" pitchFamily="34" charset="0"/>
              <a:ea typeface="Batang"/>
              <a:cs typeface="Arial" pitchFamily="34" charset="0"/>
            </a:endParaRPr>
          </a:p>
          <a:p>
            <a:pPr>
              <a:lnSpc>
                <a:spcPct val="120000"/>
              </a:lnSpc>
              <a:buSzPct val="150000"/>
              <a:buFontTx/>
              <a:buChar char="•"/>
            </a:pPr>
            <a:r>
              <a:rPr lang="en-US" sz="1400" dirty="0">
                <a:solidFill>
                  <a:srgbClr val="000000"/>
                </a:solidFill>
                <a:latin typeface="CastleT" panose="020E0602050706020204" pitchFamily="34" charset="0"/>
                <a:ea typeface="Batang"/>
                <a:cs typeface="Arial" pitchFamily="34" charset="0"/>
              </a:rPr>
              <a:t>   </a:t>
            </a:r>
            <a:r>
              <a:rPr lang="en-US" dirty="0">
                <a:solidFill>
                  <a:srgbClr val="000000"/>
                </a:solidFill>
                <a:latin typeface="CastleT" panose="020E0602050706020204" pitchFamily="34" charset="0"/>
                <a:ea typeface="Batang"/>
                <a:cs typeface="Arial" pitchFamily="34" charset="0"/>
              </a:rPr>
              <a:t>T</a:t>
            </a:r>
            <a:r>
              <a:rPr lang="en-US" sz="1400" dirty="0">
                <a:solidFill>
                  <a:srgbClr val="000000"/>
                </a:solidFill>
                <a:latin typeface="CastleT" panose="020E0602050706020204" pitchFamily="34" charset="0"/>
                <a:ea typeface="Batang"/>
                <a:cs typeface="Arial" pitchFamily="34" charset="0"/>
              </a:rPr>
              <a:t>he center of gravity is shifting eastwards </a:t>
            </a:r>
          </a:p>
          <a:p>
            <a:pPr>
              <a:lnSpc>
                <a:spcPct val="120000"/>
              </a:lnSpc>
              <a:buSzPct val="150000"/>
            </a:pPr>
            <a:r>
              <a:rPr lang="en-US" sz="1400" dirty="0">
                <a:solidFill>
                  <a:srgbClr val="000000"/>
                </a:solidFill>
                <a:latin typeface="CastleT" panose="020E0602050706020204" pitchFamily="34" charset="0"/>
                <a:ea typeface="Batang"/>
                <a:cs typeface="Arial" pitchFamily="34" charset="0"/>
              </a:rPr>
              <a:t>       and India will be one of the motor forces in  </a:t>
            </a:r>
          </a:p>
          <a:p>
            <a:pPr>
              <a:lnSpc>
                <a:spcPct val="120000"/>
              </a:lnSpc>
              <a:buSzPct val="150000"/>
            </a:pPr>
            <a:r>
              <a:rPr lang="en-US" sz="1400" dirty="0">
                <a:solidFill>
                  <a:srgbClr val="000000"/>
                </a:solidFill>
                <a:latin typeface="CastleT" panose="020E0602050706020204" pitchFamily="34" charset="0"/>
                <a:ea typeface="Batang"/>
                <a:cs typeface="Arial" pitchFamily="34" charset="0"/>
              </a:rPr>
              <a:t>       globalization</a:t>
            </a:r>
            <a:endParaRPr lang="en-US" sz="1400" dirty="0">
              <a:latin typeface="CastleT" panose="020E0602050706020204" pitchFamily="34" charset="0"/>
              <a:ea typeface="Batang"/>
              <a:cs typeface="Arial" pitchFamily="34" charset="0"/>
            </a:endParaRPr>
          </a:p>
        </p:txBody>
      </p:sp>
      <p:pic>
        <p:nvPicPr>
          <p:cNvPr id="6" name="Picture 7" descr="images1.jpeg"/>
          <p:cNvPicPr>
            <a:picLocks noChangeAspect="1"/>
          </p:cNvPicPr>
          <p:nvPr/>
        </p:nvPicPr>
        <p:blipFill>
          <a:blip r:embed="rId2"/>
          <a:srcRect/>
          <a:stretch>
            <a:fillRect/>
          </a:stretch>
        </p:blipFill>
        <p:spPr bwMode="auto">
          <a:xfrm>
            <a:off x="5410200" y="3733800"/>
            <a:ext cx="3105150" cy="2590800"/>
          </a:xfrm>
          <a:prstGeom prst="rect">
            <a:avLst/>
          </a:prstGeom>
          <a:noFill/>
          <a:ln w="9525">
            <a:noFill/>
            <a:miter lim="800000"/>
            <a:headEnd/>
            <a:tailEnd/>
          </a:ln>
        </p:spPr>
      </p:pic>
    </p:spTree>
    <p:extLst>
      <p:ext uri="{BB962C8B-B14F-4D97-AF65-F5344CB8AC3E}">
        <p14:creationId xmlns:p14="http://schemas.microsoft.com/office/powerpoint/2010/main" val="962708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76200"/>
            <a:ext cx="7848600" cy="6705600"/>
          </a:xfrm>
          <a:prstGeom prst="rect">
            <a:avLst/>
          </a:prstGeom>
          <a:solidFill>
            <a:schemeClr val="bg1">
              <a:alpha val="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IN"/>
          </a:p>
        </p:txBody>
      </p:sp>
      <p:sp>
        <p:nvSpPr>
          <p:cNvPr id="15362" name="Rectangle 1"/>
          <p:cNvSpPr>
            <a:spLocks noChangeArrowheads="1"/>
          </p:cNvSpPr>
          <p:nvPr/>
        </p:nvSpPr>
        <p:spPr bwMode="auto">
          <a:xfrm>
            <a:off x="1447800" y="304800"/>
            <a:ext cx="3267561" cy="523220"/>
          </a:xfrm>
          <a:prstGeom prst="rect">
            <a:avLst/>
          </a:prstGeom>
          <a:noFill/>
          <a:ln w="9525">
            <a:noFill/>
            <a:miter lim="800000"/>
            <a:headEnd/>
            <a:tailEnd/>
          </a:ln>
        </p:spPr>
        <p:txBody>
          <a:bodyPr wrap="none">
            <a:spAutoFit/>
          </a:bodyPr>
          <a:lstStyle/>
          <a:p>
            <a:r>
              <a:rPr lang="en-US" sz="2800" u="sng" dirty="0">
                <a:solidFill>
                  <a:srgbClr val="000000"/>
                </a:solidFill>
                <a:latin typeface="CastleT" panose="020E0602050706020204" pitchFamily="34" charset="0"/>
                <a:ea typeface="Batang"/>
                <a:cs typeface="Batang"/>
              </a:rPr>
              <a:t>I</a:t>
            </a:r>
            <a:r>
              <a:rPr lang="en-US" u="sng" dirty="0">
                <a:solidFill>
                  <a:srgbClr val="000000"/>
                </a:solidFill>
                <a:latin typeface="CastleT" panose="020E0602050706020204" pitchFamily="34" charset="0"/>
                <a:ea typeface="Batang"/>
                <a:cs typeface="Batang"/>
              </a:rPr>
              <a:t>NDIAN  </a:t>
            </a:r>
            <a:r>
              <a:rPr lang="en-US" sz="2800" u="sng" dirty="0">
                <a:solidFill>
                  <a:srgbClr val="000000"/>
                </a:solidFill>
                <a:latin typeface="CastleT" panose="020E0602050706020204" pitchFamily="34" charset="0"/>
                <a:ea typeface="Batang"/>
                <a:cs typeface="Batang"/>
              </a:rPr>
              <a:t>C</a:t>
            </a:r>
            <a:r>
              <a:rPr lang="en-US" u="sng" dirty="0">
                <a:solidFill>
                  <a:srgbClr val="000000"/>
                </a:solidFill>
                <a:latin typeface="CastleT" panose="020E0602050706020204" pitchFamily="34" charset="0"/>
                <a:ea typeface="Batang"/>
                <a:cs typeface="Batang"/>
              </a:rPr>
              <a:t>HEMICAL  </a:t>
            </a:r>
            <a:r>
              <a:rPr lang="en-US" sz="2800" u="sng" dirty="0">
                <a:solidFill>
                  <a:srgbClr val="000000"/>
                </a:solidFill>
                <a:latin typeface="CastleT" panose="020E0602050706020204" pitchFamily="34" charset="0"/>
                <a:ea typeface="Batang"/>
                <a:cs typeface="Batang"/>
              </a:rPr>
              <a:t>I</a:t>
            </a:r>
            <a:r>
              <a:rPr lang="en-US" u="sng" dirty="0">
                <a:solidFill>
                  <a:srgbClr val="000000"/>
                </a:solidFill>
                <a:latin typeface="CastleT" panose="020E0602050706020204" pitchFamily="34" charset="0"/>
                <a:ea typeface="Batang"/>
                <a:cs typeface="Batang"/>
              </a:rPr>
              <a:t>NDUSTRY</a:t>
            </a:r>
            <a:endParaRPr lang="en-US" dirty="0">
              <a:latin typeface="CastleT" panose="020E0602050706020204" pitchFamily="34" charset="0"/>
            </a:endParaRPr>
          </a:p>
        </p:txBody>
      </p:sp>
      <p:sp>
        <p:nvSpPr>
          <p:cNvPr id="15363" name="Rectangle 2"/>
          <p:cNvSpPr>
            <a:spLocks noChangeArrowheads="1"/>
          </p:cNvSpPr>
          <p:nvPr/>
        </p:nvSpPr>
        <p:spPr bwMode="auto">
          <a:xfrm>
            <a:off x="1447800" y="1066800"/>
            <a:ext cx="7239000" cy="5201424"/>
          </a:xfrm>
          <a:prstGeom prst="rect">
            <a:avLst/>
          </a:prstGeom>
          <a:noFill/>
          <a:ln w="9525">
            <a:noFill/>
            <a:miter lim="800000"/>
            <a:headEnd/>
            <a:tailEnd/>
          </a:ln>
        </p:spPr>
        <p:txBody>
          <a:bodyPr wrap="square">
            <a:spAutoFit/>
          </a:bodyPr>
          <a:lstStyle/>
          <a:p>
            <a:pPr marL="342900" indent="-342900">
              <a:spcBef>
                <a:spcPts val="232"/>
              </a:spcBef>
              <a:buSzPct val="150000"/>
              <a:buFont typeface="Arial" pitchFamily="34" charset="0"/>
              <a:buChar char="•"/>
            </a:pPr>
            <a:r>
              <a:rPr lang="en-US" dirty="0">
                <a:solidFill>
                  <a:srgbClr val="000000"/>
                </a:solidFill>
                <a:latin typeface="CastleT" panose="020E0602050706020204" pitchFamily="34" charset="0"/>
                <a:ea typeface="Batang"/>
                <a:cs typeface="Arial" pitchFamily="34" charset="0"/>
              </a:rPr>
              <a:t>V</a:t>
            </a:r>
            <a:r>
              <a:rPr lang="en-US" sz="1400" dirty="0">
                <a:solidFill>
                  <a:srgbClr val="000000"/>
                </a:solidFill>
                <a:latin typeface="CastleT" panose="020E0602050706020204" pitchFamily="34" charset="0"/>
                <a:ea typeface="Batang"/>
                <a:cs typeface="Arial" pitchFamily="34" charset="0"/>
              </a:rPr>
              <a:t>alued at US$ 175 Bn. (expected to be US$ 230 Bn., contributes to 13% of the GDP.</a:t>
            </a:r>
          </a:p>
          <a:p>
            <a:pPr marL="342900" indent="-342900">
              <a:spcBef>
                <a:spcPts val="232"/>
              </a:spcBef>
              <a:buSzPct val="150000"/>
              <a:buFont typeface="Arial" pitchFamily="34" charset="0"/>
              <a:buChar char="•"/>
            </a:pPr>
            <a:endParaRPr lang="en-US" sz="1400" dirty="0">
              <a:solidFill>
                <a:srgbClr val="000000"/>
              </a:solidFill>
              <a:latin typeface="CastleT" panose="020E0602050706020204" pitchFamily="34" charset="0"/>
              <a:ea typeface="Batang"/>
              <a:cs typeface="Arial" pitchFamily="34" charset="0"/>
            </a:endParaRPr>
          </a:p>
          <a:p>
            <a:pPr marL="342900" indent="-342900">
              <a:spcBef>
                <a:spcPts val="232"/>
              </a:spcBef>
              <a:buSzPct val="150000"/>
              <a:buFont typeface="Arial" pitchFamily="34" charset="0"/>
              <a:buChar char="•"/>
            </a:pPr>
            <a:r>
              <a:rPr lang="en-US" dirty="0">
                <a:solidFill>
                  <a:srgbClr val="000000"/>
                </a:solidFill>
                <a:latin typeface="CastleT" panose="020E0602050706020204" pitchFamily="34" charset="0"/>
                <a:ea typeface="Batang"/>
                <a:cs typeface="Arial" pitchFamily="34" charset="0"/>
              </a:rPr>
              <a:t>O</a:t>
            </a:r>
            <a:r>
              <a:rPr lang="en-US" sz="1400" dirty="0">
                <a:solidFill>
                  <a:srgbClr val="000000"/>
                </a:solidFill>
                <a:latin typeface="CastleT" panose="020E0602050706020204" pitchFamily="34" charset="0"/>
                <a:ea typeface="Batang"/>
                <a:cs typeface="Arial" pitchFamily="34" charset="0"/>
              </a:rPr>
              <a:t>ne of the fastest growing sectors of Indian economy, growing at more than 15%.</a:t>
            </a:r>
          </a:p>
          <a:p>
            <a:pPr marL="342900" indent="-342900">
              <a:spcBef>
                <a:spcPts val="232"/>
              </a:spcBef>
              <a:buSzPct val="150000"/>
              <a:buFont typeface="Arial" pitchFamily="34" charset="0"/>
              <a:buChar char="•"/>
            </a:pPr>
            <a:endParaRPr lang="en-US" sz="1400" dirty="0">
              <a:solidFill>
                <a:srgbClr val="000000"/>
              </a:solidFill>
              <a:latin typeface="CastleT" panose="020E0602050706020204" pitchFamily="34" charset="0"/>
              <a:ea typeface="Batang"/>
              <a:cs typeface="Arial" pitchFamily="34" charset="0"/>
            </a:endParaRPr>
          </a:p>
          <a:p>
            <a:pPr marL="342900" indent="-342900">
              <a:spcBef>
                <a:spcPts val="232"/>
              </a:spcBef>
              <a:buSzPct val="150000"/>
              <a:buFont typeface="Arial" pitchFamily="34" charset="0"/>
              <a:buChar char="•"/>
            </a:pPr>
            <a:r>
              <a:rPr lang="en-US" dirty="0">
                <a:solidFill>
                  <a:srgbClr val="000000"/>
                </a:solidFill>
                <a:latin typeface="CastleT" panose="020E0602050706020204" pitchFamily="34" charset="0"/>
                <a:ea typeface="Batang"/>
                <a:cs typeface="Arial" pitchFamily="34" charset="0"/>
              </a:rPr>
              <a:t>F</a:t>
            </a:r>
            <a:r>
              <a:rPr lang="en-US" sz="1400" dirty="0">
                <a:solidFill>
                  <a:srgbClr val="000000"/>
                </a:solidFill>
                <a:latin typeface="CastleT" panose="020E0602050706020204" pitchFamily="34" charset="0"/>
                <a:ea typeface="Batang"/>
                <a:cs typeface="Arial" pitchFamily="34" charset="0"/>
              </a:rPr>
              <a:t>ragmented and dispersed industry - multi product and multi faceted. </a:t>
            </a:r>
          </a:p>
          <a:p>
            <a:pPr marL="342900" indent="-342900">
              <a:spcBef>
                <a:spcPts val="232"/>
              </a:spcBef>
              <a:buSzPct val="150000"/>
              <a:buFont typeface="Arial" pitchFamily="34" charset="0"/>
              <a:buChar char="•"/>
            </a:pPr>
            <a:endParaRPr lang="en-US" sz="1400" dirty="0">
              <a:solidFill>
                <a:srgbClr val="000000"/>
              </a:solidFill>
              <a:latin typeface="CastleT" panose="020E0602050706020204" pitchFamily="34" charset="0"/>
              <a:ea typeface="Batang"/>
              <a:cs typeface="Arial" pitchFamily="34" charset="0"/>
            </a:endParaRPr>
          </a:p>
          <a:p>
            <a:pPr marL="342900" indent="-342900">
              <a:spcBef>
                <a:spcPts val="232"/>
              </a:spcBef>
              <a:buSzPct val="150000"/>
              <a:buFont typeface="Arial" pitchFamily="34" charset="0"/>
              <a:buChar char="•"/>
            </a:pPr>
            <a:r>
              <a:rPr lang="en-US" dirty="0">
                <a:solidFill>
                  <a:srgbClr val="000000"/>
                </a:solidFill>
                <a:latin typeface="CastleT" panose="020E0602050706020204" pitchFamily="34" charset="0"/>
                <a:ea typeface="Batang"/>
                <a:cs typeface="Arial" pitchFamily="34" charset="0"/>
              </a:rPr>
              <a:t>F</a:t>
            </a:r>
            <a:r>
              <a:rPr lang="en-US" sz="1400" dirty="0">
                <a:solidFill>
                  <a:srgbClr val="000000"/>
                </a:solidFill>
                <a:latin typeface="CastleT" panose="020E0602050706020204" pitchFamily="34" charset="0"/>
                <a:ea typeface="Batang"/>
                <a:cs typeface="Arial" pitchFamily="34" charset="0"/>
              </a:rPr>
              <a:t>ocus on cost efficient production by employing latest technologies.</a:t>
            </a:r>
          </a:p>
          <a:p>
            <a:pPr>
              <a:spcBef>
                <a:spcPts val="232"/>
              </a:spcBef>
              <a:buSzPct val="150000"/>
            </a:pPr>
            <a:endParaRPr lang="en-US" sz="1400" dirty="0">
              <a:solidFill>
                <a:srgbClr val="000000"/>
              </a:solidFill>
              <a:latin typeface="CastleT" panose="020E0602050706020204" pitchFamily="34" charset="0"/>
              <a:ea typeface="Batang"/>
              <a:cs typeface="Arial" pitchFamily="34" charset="0"/>
            </a:endParaRPr>
          </a:p>
          <a:p>
            <a:pPr marL="342900" indent="-342900">
              <a:spcBef>
                <a:spcPts val="232"/>
              </a:spcBef>
              <a:buSzPct val="150000"/>
              <a:buFont typeface="Arial" pitchFamily="34" charset="0"/>
              <a:buChar char="•"/>
            </a:pPr>
            <a:r>
              <a:rPr lang="en-US" dirty="0">
                <a:solidFill>
                  <a:srgbClr val="000000"/>
                </a:solidFill>
                <a:latin typeface="CastleT" panose="020E0602050706020204" pitchFamily="34" charset="0"/>
                <a:ea typeface="Batang"/>
                <a:cs typeface="Arial" pitchFamily="34" charset="0"/>
              </a:rPr>
              <a:t>L</a:t>
            </a:r>
            <a:r>
              <a:rPr lang="en-US" sz="1400" dirty="0">
                <a:solidFill>
                  <a:srgbClr val="000000"/>
                </a:solidFill>
                <a:latin typeface="CastleT" panose="020E0602050706020204" pitchFamily="34" charset="0"/>
                <a:ea typeface="Batang"/>
                <a:cs typeface="Arial" pitchFamily="34" charset="0"/>
              </a:rPr>
              <a:t>arge players in bulk chemicals along with in fine and specialty chemicals/ingredients. </a:t>
            </a:r>
          </a:p>
          <a:p>
            <a:pPr marL="342900" indent="-342900">
              <a:spcBef>
                <a:spcPts val="232"/>
              </a:spcBef>
              <a:buSzPct val="150000"/>
              <a:buFont typeface="Arial" pitchFamily="34" charset="0"/>
              <a:buChar char="•"/>
            </a:pPr>
            <a:endParaRPr lang="en-US" sz="1400" dirty="0">
              <a:solidFill>
                <a:srgbClr val="000000"/>
              </a:solidFill>
              <a:latin typeface="CastleT" panose="020E0602050706020204" pitchFamily="34" charset="0"/>
              <a:ea typeface="Batang"/>
              <a:cs typeface="Arial" pitchFamily="34" charset="0"/>
            </a:endParaRPr>
          </a:p>
          <a:p>
            <a:pPr marL="342900" indent="-342900">
              <a:spcBef>
                <a:spcPts val="232"/>
              </a:spcBef>
              <a:buSzPct val="150000"/>
              <a:buFont typeface="Arial" pitchFamily="34" charset="0"/>
              <a:buChar char="•"/>
            </a:pPr>
            <a:r>
              <a:rPr lang="en-US" dirty="0">
                <a:solidFill>
                  <a:srgbClr val="000000"/>
                </a:solidFill>
                <a:latin typeface="CastleT" panose="020E0602050706020204" pitchFamily="34" charset="0"/>
                <a:ea typeface="Batang"/>
                <a:cs typeface="Arial" pitchFamily="34" charset="0"/>
              </a:rPr>
              <a:t>M</a:t>
            </a:r>
            <a:r>
              <a:rPr lang="en-US" sz="1400" dirty="0">
                <a:solidFill>
                  <a:srgbClr val="000000"/>
                </a:solidFill>
                <a:latin typeface="CastleT" panose="020E0602050706020204" pitchFamily="34" charset="0"/>
                <a:ea typeface="Batang"/>
                <a:cs typeface="Arial" pitchFamily="34" charset="0"/>
              </a:rPr>
              <a:t>anufacturing hub of multinationals for servicing global requirements.</a:t>
            </a:r>
          </a:p>
          <a:p>
            <a:pPr marL="342900" indent="-342900">
              <a:spcBef>
                <a:spcPts val="232"/>
              </a:spcBef>
              <a:buSzPct val="150000"/>
              <a:buFont typeface="Arial" pitchFamily="34" charset="0"/>
              <a:buChar char="•"/>
            </a:pPr>
            <a:endParaRPr lang="en-US" sz="1400" dirty="0">
              <a:solidFill>
                <a:srgbClr val="000000"/>
              </a:solidFill>
              <a:latin typeface="CastleT" panose="020E0602050706020204" pitchFamily="34" charset="0"/>
              <a:ea typeface="Batang"/>
              <a:cs typeface="Arial" pitchFamily="34" charset="0"/>
            </a:endParaRPr>
          </a:p>
          <a:p>
            <a:pPr marL="342900" indent="-342900">
              <a:spcBef>
                <a:spcPts val="232"/>
              </a:spcBef>
              <a:buSzPct val="150000"/>
              <a:buFont typeface="Arial" pitchFamily="34" charset="0"/>
              <a:buChar char="•"/>
            </a:pPr>
            <a:r>
              <a:rPr lang="en-US" dirty="0">
                <a:solidFill>
                  <a:srgbClr val="000000"/>
                </a:solidFill>
                <a:latin typeface="CastleT" panose="020E0602050706020204" pitchFamily="34" charset="0"/>
                <a:ea typeface="Batang"/>
                <a:cs typeface="Arial" pitchFamily="34" charset="0"/>
              </a:rPr>
              <a:t>V</a:t>
            </a:r>
            <a:r>
              <a:rPr lang="en-US" sz="1400" dirty="0">
                <a:solidFill>
                  <a:srgbClr val="000000"/>
                </a:solidFill>
                <a:latin typeface="CastleT" panose="020E0602050706020204" pitchFamily="34" charset="0"/>
                <a:ea typeface="Batang"/>
                <a:cs typeface="Arial" pitchFamily="34" charset="0"/>
              </a:rPr>
              <a:t>ery strong in specialty and knowledge based products, natural products.</a:t>
            </a:r>
          </a:p>
          <a:p>
            <a:pPr marL="342900" indent="-342900">
              <a:spcBef>
                <a:spcPts val="232"/>
              </a:spcBef>
              <a:buSzPct val="150000"/>
              <a:buFont typeface="Arial" pitchFamily="34" charset="0"/>
              <a:buChar char="•"/>
            </a:pPr>
            <a:endParaRPr lang="en-US" sz="1400" dirty="0">
              <a:solidFill>
                <a:srgbClr val="000000"/>
              </a:solidFill>
              <a:latin typeface="CastleT" panose="020E0602050706020204" pitchFamily="34" charset="0"/>
              <a:ea typeface="Batang"/>
              <a:cs typeface="Arial" pitchFamily="34" charset="0"/>
            </a:endParaRPr>
          </a:p>
          <a:p>
            <a:pPr marL="342900" indent="-342900">
              <a:spcBef>
                <a:spcPts val="232"/>
              </a:spcBef>
              <a:buSzPct val="150000"/>
              <a:buFont typeface="Arial" pitchFamily="34" charset="0"/>
              <a:buChar char="•"/>
            </a:pPr>
            <a:r>
              <a:rPr lang="en-US" dirty="0">
                <a:solidFill>
                  <a:srgbClr val="000000"/>
                </a:solidFill>
                <a:latin typeface="CastleT" panose="020E0602050706020204" pitchFamily="34" charset="0"/>
                <a:ea typeface="Batang"/>
                <a:cs typeface="Arial" pitchFamily="34" charset="0"/>
              </a:rPr>
              <a:t>A</a:t>
            </a:r>
            <a:r>
              <a:rPr lang="en-US" sz="1400" dirty="0">
                <a:solidFill>
                  <a:srgbClr val="000000"/>
                </a:solidFill>
                <a:latin typeface="CastleT" panose="020E0602050706020204" pitchFamily="34" charset="0"/>
                <a:ea typeface="Batang"/>
                <a:cs typeface="Arial" pitchFamily="34" charset="0"/>
              </a:rPr>
              <a:t>bundance of technically skilled manpower, minerals, </a:t>
            </a:r>
          </a:p>
          <a:p>
            <a:pPr>
              <a:spcBef>
                <a:spcPts val="232"/>
              </a:spcBef>
              <a:buSzPct val="150000"/>
            </a:pPr>
            <a:r>
              <a:rPr lang="en-US" sz="1400" dirty="0">
                <a:solidFill>
                  <a:srgbClr val="000000"/>
                </a:solidFill>
                <a:latin typeface="CastleT" panose="020E0602050706020204" pitchFamily="34" charset="0"/>
                <a:ea typeface="Batang"/>
                <a:cs typeface="Arial" pitchFamily="34" charset="0"/>
              </a:rPr>
              <a:t>       feed stock and natural products.</a:t>
            </a:r>
          </a:p>
          <a:p>
            <a:pPr>
              <a:spcBef>
                <a:spcPts val="232"/>
              </a:spcBef>
              <a:buSzPct val="150000"/>
            </a:pPr>
            <a:endParaRPr lang="en-US" sz="1400" dirty="0">
              <a:solidFill>
                <a:srgbClr val="000000"/>
              </a:solidFill>
              <a:latin typeface="CastleT" panose="020E0602050706020204" pitchFamily="34" charset="0"/>
              <a:ea typeface="Batang"/>
              <a:cs typeface="Arial" pitchFamily="34" charset="0"/>
            </a:endParaRPr>
          </a:p>
          <a:p>
            <a:pPr marL="342900" indent="-342900">
              <a:spcBef>
                <a:spcPts val="232"/>
              </a:spcBef>
              <a:buSzPct val="150000"/>
              <a:buFont typeface="Arial" pitchFamily="34" charset="0"/>
              <a:buChar char="•"/>
            </a:pPr>
            <a:r>
              <a:rPr lang="en-US" dirty="0">
                <a:solidFill>
                  <a:srgbClr val="000000"/>
                </a:solidFill>
                <a:latin typeface="CastleT" panose="020E0602050706020204" pitchFamily="34" charset="0"/>
                <a:ea typeface="Batang"/>
                <a:cs typeface="Arial" pitchFamily="34" charset="0"/>
              </a:rPr>
              <a:t>A</a:t>
            </a:r>
            <a:r>
              <a:rPr lang="en-US" sz="1400" dirty="0">
                <a:solidFill>
                  <a:srgbClr val="000000"/>
                </a:solidFill>
                <a:latin typeface="CastleT" panose="020E0602050706020204" pitchFamily="34" charset="0"/>
                <a:ea typeface="Batang"/>
                <a:cs typeface="Arial" pitchFamily="34" charset="0"/>
              </a:rPr>
              <a:t>mong the top 5 chemical producing countries</a:t>
            </a:r>
          </a:p>
          <a:p>
            <a:pPr>
              <a:spcBef>
                <a:spcPts val="232"/>
              </a:spcBef>
              <a:buSzPct val="150000"/>
            </a:pPr>
            <a:r>
              <a:rPr lang="en-US" sz="1400" dirty="0">
                <a:solidFill>
                  <a:srgbClr val="000000"/>
                </a:solidFill>
                <a:latin typeface="CastleT" panose="020E0602050706020204" pitchFamily="34" charset="0"/>
                <a:ea typeface="Batang"/>
                <a:cs typeface="Arial" pitchFamily="34" charset="0"/>
              </a:rPr>
              <a:t>       of the world. 3</a:t>
            </a:r>
            <a:r>
              <a:rPr lang="en-US" sz="1400" baseline="30000" dirty="0">
                <a:solidFill>
                  <a:srgbClr val="000000"/>
                </a:solidFill>
                <a:latin typeface="CastleT" panose="020E0602050706020204" pitchFamily="34" charset="0"/>
                <a:ea typeface="Batang"/>
                <a:cs typeface="Arial" pitchFamily="34" charset="0"/>
              </a:rPr>
              <a:t>rd</a:t>
            </a:r>
            <a:r>
              <a:rPr lang="en-US" sz="1400" dirty="0">
                <a:solidFill>
                  <a:srgbClr val="000000"/>
                </a:solidFill>
                <a:latin typeface="CastleT" panose="020E0602050706020204" pitchFamily="34" charset="0"/>
                <a:ea typeface="Batang"/>
                <a:cs typeface="Arial" pitchFamily="34" charset="0"/>
              </a:rPr>
              <a:t> largest refining capacity.</a:t>
            </a:r>
          </a:p>
        </p:txBody>
      </p:sp>
      <p:pic>
        <p:nvPicPr>
          <p:cNvPr id="4" name="Picture 5" descr="chemicals.jpg"/>
          <p:cNvPicPr>
            <a:picLocks noChangeAspect="1"/>
          </p:cNvPicPr>
          <p:nvPr/>
        </p:nvPicPr>
        <p:blipFill>
          <a:blip r:embed="rId2"/>
          <a:srcRect/>
          <a:stretch>
            <a:fillRect/>
          </a:stretch>
        </p:blipFill>
        <p:spPr bwMode="auto">
          <a:xfrm>
            <a:off x="6324600" y="4800600"/>
            <a:ext cx="2514600" cy="1746111"/>
          </a:xfrm>
          <a:prstGeom prst="rect">
            <a:avLst/>
          </a:prstGeom>
          <a:noFill/>
          <a:ln w="9525">
            <a:noFill/>
            <a:miter lim="800000"/>
            <a:headEnd/>
            <a:tailEnd/>
          </a:ln>
        </p:spPr>
      </p:pic>
    </p:spTree>
    <p:extLst>
      <p:ext uri="{BB962C8B-B14F-4D97-AF65-F5344CB8AC3E}">
        <p14:creationId xmlns:p14="http://schemas.microsoft.com/office/powerpoint/2010/main" val="4096426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p:cNvPicPr>
            <a:picLocks noChangeAspect="1" noChangeArrowheads="1"/>
          </p:cNvPicPr>
          <p:nvPr/>
        </p:nvPicPr>
        <p:blipFill>
          <a:blip r:embed="rId2"/>
          <a:srcRect/>
          <a:stretch>
            <a:fillRect/>
          </a:stretch>
        </p:blipFill>
        <p:spPr bwMode="auto">
          <a:xfrm>
            <a:off x="5638800" y="4876800"/>
            <a:ext cx="3200400" cy="1728549"/>
          </a:xfrm>
          <a:prstGeom prst="rect">
            <a:avLst/>
          </a:prstGeom>
          <a:noFill/>
          <a:ln w="9525">
            <a:noFill/>
            <a:miter lim="800000"/>
            <a:headEnd/>
            <a:tailEnd/>
          </a:ln>
        </p:spPr>
      </p:pic>
      <p:sp>
        <p:nvSpPr>
          <p:cNvPr id="5" name="Rectangle 4"/>
          <p:cNvSpPr/>
          <p:nvPr/>
        </p:nvSpPr>
        <p:spPr>
          <a:xfrm>
            <a:off x="1143000" y="76200"/>
            <a:ext cx="7848600" cy="6705600"/>
          </a:xfrm>
          <a:prstGeom prst="rect">
            <a:avLst/>
          </a:prstGeom>
          <a:solidFill>
            <a:schemeClr val="bg1">
              <a:alpha val="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IN" dirty="0"/>
          </a:p>
        </p:txBody>
      </p:sp>
      <p:sp>
        <p:nvSpPr>
          <p:cNvPr id="16386" name="Rectangle 22"/>
          <p:cNvSpPr>
            <a:spLocks noChangeArrowheads="1"/>
          </p:cNvSpPr>
          <p:nvPr/>
        </p:nvSpPr>
        <p:spPr bwMode="auto">
          <a:xfrm>
            <a:off x="1371600" y="304800"/>
            <a:ext cx="5867400" cy="523875"/>
          </a:xfrm>
          <a:prstGeom prst="rect">
            <a:avLst/>
          </a:prstGeom>
          <a:noFill/>
          <a:ln w="9525">
            <a:noFill/>
            <a:miter lim="800000"/>
            <a:headEnd/>
            <a:tailEnd/>
          </a:ln>
        </p:spPr>
        <p:txBody>
          <a:bodyPr wrap="square">
            <a:spAutoFit/>
          </a:bodyPr>
          <a:lstStyle/>
          <a:p>
            <a:r>
              <a:rPr lang="en-US" sz="2800" u="sng" dirty="0">
                <a:solidFill>
                  <a:srgbClr val="000000"/>
                </a:solidFill>
                <a:latin typeface="CastleT" panose="020E0602050706020204" pitchFamily="34" charset="0"/>
                <a:ea typeface="Batang"/>
                <a:cs typeface="Batang"/>
              </a:rPr>
              <a:t>C</a:t>
            </a:r>
            <a:r>
              <a:rPr lang="en-US" u="sng" dirty="0">
                <a:solidFill>
                  <a:srgbClr val="000000"/>
                </a:solidFill>
                <a:latin typeface="CastleT" panose="020E0602050706020204" pitchFamily="34" charset="0"/>
                <a:ea typeface="Batang"/>
                <a:cs typeface="Batang"/>
              </a:rPr>
              <a:t>HEM </a:t>
            </a:r>
            <a:r>
              <a:rPr lang="en-US" sz="2800" u="sng" dirty="0">
                <a:solidFill>
                  <a:srgbClr val="000000"/>
                </a:solidFill>
                <a:latin typeface="CastleT" panose="020E0602050706020204" pitchFamily="34" charset="0"/>
                <a:ea typeface="Batang"/>
                <a:cs typeface="Batang"/>
              </a:rPr>
              <a:t>C</a:t>
            </a:r>
            <a:r>
              <a:rPr lang="en-US" u="sng" dirty="0">
                <a:solidFill>
                  <a:srgbClr val="000000"/>
                </a:solidFill>
                <a:latin typeface="CastleT" panose="020E0602050706020204" pitchFamily="34" charset="0"/>
                <a:ea typeface="Batang"/>
                <a:cs typeface="Batang"/>
              </a:rPr>
              <a:t>ONNECTIONS</a:t>
            </a:r>
            <a:r>
              <a:rPr lang="en-US" sz="2800" u="sng" dirty="0">
                <a:solidFill>
                  <a:srgbClr val="000000"/>
                </a:solidFill>
                <a:latin typeface="CastleT" panose="020E0602050706020204" pitchFamily="34" charset="0"/>
                <a:ea typeface="Batang"/>
                <a:cs typeface="Batang"/>
              </a:rPr>
              <a:t> (I</a:t>
            </a:r>
            <a:r>
              <a:rPr lang="en-US" u="sng" dirty="0">
                <a:solidFill>
                  <a:srgbClr val="000000"/>
                </a:solidFill>
                <a:latin typeface="CastleT" panose="020E0602050706020204" pitchFamily="34" charset="0"/>
                <a:ea typeface="Batang"/>
                <a:cs typeface="Batang"/>
              </a:rPr>
              <a:t>NDIA</a:t>
            </a:r>
            <a:r>
              <a:rPr lang="en-US" sz="2800" u="sng" dirty="0">
                <a:solidFill>
                  <a:srgbClr val="000000"/>
                </a:solidFill>
                <a:latin typeface="CastleT" panose="020E0602050706020204" pitchFamily="34" charset="0"/>
                <a:ea typeface="Batang"/>
                <a:cs typeface="Batang"/>
              </a:rPr>
              <a:t>) – A</a:t>
            </a:r>
            <a:r>
              <a:rPr lang="en-US" u="sng" dirty="0">
                <a:solidFill>
                  <a:srgbClr val="000000"/>
                </a:solidFill>
                <a:latin typeface="CastleT" panose="020E0602050706020204" pitchFamily="34" charset="0"/>
                <a:ea typeface="Batang"/>
                <a:cs typeface="Batang"/>
              </a:rPr>
              <a:t>N</a:t>
            </a:r>
            <a:r>
              <a:rPr lang="en-US" sz="2800" u="sng" dirty="0">
                <a:solidFill>
                  <a:srgbClr val="000000"/>
                </a:solidFill>
                <a:latin typeface="CastleT" panose="020E0602050706020204" pitchFamily="34" charset="0"/>
                <a:ea typeface="Batang"/>
                <a:cs typeface="Batang"/>
              </a:rPr>
              <a:t> I</a:t>
            </a:r>
            <a:r>
              <a:rPr lang="en-US" u="sng" dirty="0">
                <a:solidFill>
                  <a:srgbClr val="000000"/>
                </a:solidFill>
                <a:latin typeface="CastleT" panose="020E0602050706020204" pitchFamily="34" charset="0"/>
                <a:ea typeface="Batang"/>
                <a:cs typeface="Batang"/>
              </a:rPr>
              <a:t>NTRODUCTION </a:t>
            </a:r>
          </a:p>
        </p:txBody>
      </p:sp>
      <p:sp>
        <p:nvSpPr>
          <p:cNvPr id="16387" name="Rectangle 24"/>
          <p:cNvSpPr>
            <a:spLocks noChangeArrowheads="1"/>
          </p:cNvSpPr>
          <p:nvPr/>
        </p:nvSpPr>
        <p:spPr bwMode="auto">
          <a:xfrm>
            <a:off x="1524000" y="914400"/>
            <a:ext cx="6781800" cy="4770537"/>
          </a:xfrm>
          <a:prstGeom prst="rect">
            <a:avLst/>
          </a:prstGeom>
          <a:noFill/>
          <a:ln w="9525">
            <a:noFill/>
            <a:miter lim="800000"/>
            <a:headEnd/>
            <a:tailEnd/>
          </a:ln>
        </p:spPr>
        <p:txBody>
          <a:bodyPr wrap="square">
            <a:spAutoFit/>
          </a:bodyPr>
          <a:lstStyle/>
          <a:p>
            <a:pPr>
              <a:buSzPct val="150000"/>
              <a:buFont typeface="Arial" pitchFamily="34" charset="0"/>
              <a:buChar char="•"/>
            </a:pPr>
            <a:r>
              <a:rPr lang="en-US" sz="1400" dirty="0">
                <a:solidFill>
                  <a:srgbClr val="000000"/>
                </a:solidFill>
                <a:latin typeface="CastleT" panose="020E0602050706020204" pitchFamily="34" charset="0"/>
                <a:cs typeface="Arial" pitchFamily="34" charset="0"/>
              </a:rPr>
              <a:t>   </a:t>
            </a:r>
            <a:r>
              <a:rPr lang="en-US" dirty="0">
                <a:solidFill>
                  <a:srgbClr val="000000"/>
                </a:solidFill>
                <a:latin typeface="CastleT" panose="020E0602050706020204" pitchFamily="34" charset="0"/>
                <a:cs typeface="Arial" pitchFamily="34" charset="0"/>
              </a:rPr>
              <a:t>A</a:t>
            </a:r>
            <a:r>
              <a:rPr lang="en-US" sz="1400" dirty="0">
                <a:solidFill>
                  <a:srgbClr val="000000"/>
                </a:solidFill>
                <a:latin typeface="CastleT" panose="020E0602050706020204" pitchFamily="34" charset="0"/>
                <a:cs typeface="Arial" pitchFamily="34" charset="0"/>
              </a:rPr>
              <a:t> part of Reliance tea group, active in tea plantations &amp; processing, chemical manufacturing (Chlorinated Paraffin) and chemical trading.</a:t>
            </a:r>
          </a:p>
          <a:p>
            <a:pPr>
              <a:buSzPct val="150000"/>
              <a:buFont typeface="Arial" pitchFamily="34" charset="0"/>
              <a:buChar char="•"/>
            </a:pPr>
            <a:endParaRPr lang="en-US" sz="1400" dirty="0">
              <a:solidFill>
                <a:srgbClr val="000000"/>
              </a:solidFill>
              <a:latin typeface="CastleT" panose="020E0602050706020204" pitchFamily="34" charset="0"/>
              <a:cs typeface="Arial" pitchFamily="34" charset="0"/>
            </a:endParaRPr>
          </a:p>
          <a:p>
            <a:pPr>
              <a:buSzPct val="150000"/>
              <a:buFont typeface="Arial" pitchFamily="34" charset="0"/>
              <a:buChar char="•"/>
            </a:pPr>
            <a:r>
              <a:rPr lang="en-US" sz="1400" dirty="0">
                <a:solidFill>
                  <a:srgbClr val="000000"/>
                </a:solidFill>
                <a:latin typeface="CastleT" panose="020E0602050706020204" pitchFamily="34" charset="0"/>
                <a:cs typeface="Arial" pitchFamily="34" charset="0"/>
              </a:rPr>
              <a:t>   </a:t>
            </a:r>
            <a:r>
              <a:rPr lang="en-US" dirty="0">
                <a:solidFill>
                  <a:srgbClr val="000000"/>
                </a:solidFill>
                <a:latin typeface="CastleT" panose="020E0602050706020204" pitchFamily="34" charset="0"/>
                <a:cs typeface="Arial" pitchFamily="34" charset="0"/>
              </a:rPr>
              <a:t>E</a:t>
            </a:r>
            <a:r>
              <a:rPr lang="en-US" sz="1400" dirty="0">
                <a:solidFill>
                  <a:srgbClr val="000000"/>
                </a:solidFill>
                <a:latin typeface="CastleT" panose="020E0602050706020204" pitchFamily="34" charset="0"/>
                <a:cs typeface="Arial" pitchFamily="34" charset="0"/>
              </a:rPr>
              <a:t>stablished in 2004, today ChemConn is one of it kind in Asian region providing full-fledged sourcing services to international chemicals, polymers, pharma &amp; food ingredients distributors &amp; traders.</a:t>
            </a:r>
          </a:p>
          <a:p>
            <a:pPr>
              <a:buSzPct val="150000"/>
            </a:pPr>
            <a:r>
              <a:rPr lang="en-US" sz="1400" dirty="0">
                <a:solidFill>
                  <a:srgbClr val="000000"/>
                </a:solidFill>
                <a:latin typeface="CastleT" panose="020E0602050706020204" pitchFamily="34" charset="0"/>
                <a:cs typeface="Arial" pitchFamily="34" charset="0"/>
              </a:rPr>
              <a:t>   </a:t>
            </a:r>
          </a:p>
          <a:p>
            <a:pPr>
              <a:buSzPct val="150000"/>
              <a:buFont typeface="Arial" pitchFamily="34" charset="0"/>
              <a:buChar char="•"/>
            </a:pPr>
            <a:r>
              <a:rPr lang="en-US" sz="1400" dirty="0">
                <a:solidFill>
                  <a:srgbClr val="000000"/>
                </a:solidFill>
                <a:latin typeface="CastleT" panose="020E0602050706020204" pitchFamily="34" charset="0"/>
                <a:cs typeface="Arial" pitchFamily="34" charset="0"/>
              </a:rPr>
              <a:t>   </a:t>
            </a:r>
            <a:r>
              <a:rPr lang="en-US" dirty="0">
                <a:solidFill>
                  <a:srgbClr val="000000"/>
                </a:solidFill>
                <a:latin typeface="CastleT" panose="020E0602050706020204" pitchFamily="34" charset="0"/>
                <a:cs typeface="Arial" pitchFamily="34" charset="0"/>
              </a:rPr>
              <a:t>Q</a:t>
            </a:r>
            <a:r>
              <a:rPr lang="en-US" sz="1400" dirty="0">
                <a:solidFill>
                  <a:srgbClr val="000000"/>
                </a:solidFill>
                <a:latin typeface="CastleT" panose="020E0602050706020204" pitchFamily="34" charset="0"/>
                <a:cs typeface="Arial" pitchFamily="34" charset="0"/>
              </a:rPr>
              <a:t>ualified team of 30 people having diverse commercial and technical expertise in sourcing.</a:t>
            </a:r>
          </a:p>
          <a:p>
            <a:pPr>
              <a:buSzPct val="150000"/>
            </a:pPr>
            <a:endParaRPr lang="en-US" sz="1400" dirty="0">
              <a:solidFill>
                <a:srgbClr val="000000"/>
              </a:solidFill>
              <a:latin typeface="CastleT" panose="020E0602050706020204" pitchFamily="34" charset="0"/>
              <a:cs typeface="Arial" pitchFamily="34" charset="0"/>
            </a:endParaRPr>
          </a:p>
          <a:p>
            <a:pPr>
              <a:buSzPct val="150000"/>
              <a:buFont typeface="Arial" pitchFamily="34" charset="0"/>
              <a:buChar char="•"/>
            </a:pPr>
            <a:r>
              <a:rPr lang="en-US" sz="1400" dirty="0">
                <a:solidFill>
                  <a:srgbClr val="000000"/>
                </a:solidFill>
                <a:latin typeface="CastleT" panose="020E0602050706020204" pitchFamily="34" charset="0"/>
                <a:cs typeface="Arial" pitchFamily="34" charset="0"/>
              </a:rPr>
              <a:t>   </a:t>
            </a:r>
            <a:r>
              <a:rPr lang="en-US" dirty="0">
                <a:solidFill>
                  <a:srgbClr val="000000"/>
                </a:solidFill>
                <a:latin typeface="CastleT" panose="020E0602050706020204" pitchFamily="34" charset="0"/>
                <a:cs typeface="Arial" pitchFamily="34" charset="0"/>
              </a:rPr>
              <a:t>S</a:t>
            </a:r>
            <a:r>
              <a:rPr lang="en-US" sz="1400" dirty="0">
                <a:solidFill>
                  <a:srgbClr val="000000"/>
                </a:solidFill>
                <a:latin typeface="CastleT" panose="020E0602050706020204" pitchFamily="34" charset="0"/>
                <a:cs typeface="Arial" pitchFamily="34" charset="0"/>
              </a:rPr>
              <a:t>ourcing network of chemicals, polymers, pharma/ food ingredients, minerals &amp; metals from India &amp; Asian countries (China, Korea, Malaysia, Taiwan &amp; Middle East)</a:t>
            </a:r>
          </a:p>
          <a:p>
            <a:pPr>
              <a:buSzPct val="150000"/>
            </a:pPr>
            <a:endParaRPr lang="en-US" sz="1400" dirty="0">
              <a:solidFill>
                <a:srgbClr val="000000"/>
              </a:solidFill>
              <a:latin typeface="CastleT" panose="020E0602050706020204" pitchFamily="34" charset="0"/>
              <a:cs typeface="Arial" pitchFamily="34" charset="0"/>
            </a:endParaRPr>
          </a:p>
          <a:p>
            <a:pPr>
              <a:buSzPct val="150000"/>
              <a:buFont typeface="Arial" pitchFamily="34" charset="0"/>
              <a:buChar char="•"/>
            </a:pPr>
            <a:r>
              <a:rPr lang="en-US" sz="1400" dirty="0">
                <a:solidFill>
                  <a:srgbClr val="000000"/>
                </a:solidFill>
                <a:latin typeface="CastleT" panose="020E0602050706020204" pitchFamily="34" charset="0"/>
                <a:cs typeface="Arial" pitchFamily="34" charset="0"/>
              </a:rPr>
              <a:t>   </a:t>
            </a:r>
            <a:r>
              <a:rPr lang="en-US" dirty="0">
                <a:solidFill>
                  <a:srgbClr val="000000"/>
                </a:solidFill>
                <a:latin typeface="CastleT" panose="020E0602050706020204" pitchFamily="34" charset="0"/>
                <a:cs typeface="Arial" pitchFamily="34" charset="0"/>
              </a:rPr>
              <a:t>H</a:t>
            </a:r>
            <a:r>
              <a:rPr lang="en-US" sz="1400" dirty="0">
                <a:solidFill>
                  <a:srgbClr val="000000"/>
                </a:solidFill>
                <a:latin typeface="CastleT" panose="020E0602050706020204" pitchFamily="34" charset="0"/>
                <a:cs typeface="Arial" pitchFamily="34" charset="0"/>
              </a:rPr>
              <a:t>ead Office with latest communication infrastructure in central business district of New Delhi (Indian capital) and branch offices in Mumbai (Indian financial hub), Vadodara (center of chemical zone), Bengaluru (Indian silicon valley), Chennai (South India) besides Seoul/Korea &amp; Shanghai/China with regional trading partners.</a:t>
            </a:r>
          </a:p>
          <a:p>
            <a:pPr>
              <a:buSzPct val="150000"/>
            </a:pPr>
            <a:endParaRPr lang="en-US" sz="1400" dirty="0">
              <a:solidFill>
                <a:srgbClr val="000000"/>
              </a:solidFill>
              <a:latin typeface="CastleT" panose="020E0602050706020204" pitchFamily="34" charset="0"/>
              <a:cs typeface="Arial" pitchFamily="34" charset="0"/>
            </a:endParaRPr>
          </a:p>
          <a:p>
            <a:pPr>
              <a:buSzPct val="150000"/>
              <a:buFont typeface="Arial" pitchFamily="34" charset="0"/>
              <a:buChar char="•"/>
            </a:pPr>
            <a:r>
              <a:rPr lang="en-US" sz="1400" dirty="0">
                <a:solidFill>
                  <a:srgbClr val="000000"/>
                </a:solidFill>
                <a:latin typeface="CastleT" panose="020E0602050706020204" pitchFamily="34" charset="0"/>
                <a:cs typeface="Arial" pitchFamily="34" charset="0"/>
              </a:rPr>
              <a:t>   </a:t>
            </a:r>
            <a:r>
              <a:rPr lang="en-US" dirty="0">
                <a:solidFill>
                  <a:srgbClr val="000000"/>
                </a:solidFill>
                <a:latin typeface="CastleT" panose="020E0602050706020204" pitchFamily="34" charset="0"/>
                <a:cs typeface="Arial" pitchFamily="34" charset="0"/>
              </a:rPr>
              <a:t>E</a:t>
            </a:r>
            <a:r>
              <a:rPr lang="en-US" sz="1400" dirty="0">
                <a:solidFill>
                  <a:srgbClr val="000000"/>
                </a:solidFill>
                <a:latin typeface="CastleT" panose="020E0602050706020204" pitchFamily="34" charset="0"/>
                <a:cs typeface="Arial" pitchFamily="34" charset="0"/>
              </a:rPr>
              <a:t>thical business practices. Open &amp; transparent partnership with international distributors and Indian/Asian manufacturers.</a:t>
            </a:r>
          </a:p>
        </p:txBody>
      </p:sp>
    </p:spTree>
    <p:extLst>
      <p:ext uri="{BB962C8B-B14F-4D97-AF65-F5344CB8AC3E}">
        <p14:creationId xmlns:p14="http://schemas.microsoft.com/office/powerpoint/2010/main" val="4091594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76200"/>
            <a:ext cx="7848600" cy="6705600"/>
          </a:xfrm>
          <a:prstGeom prst="rect">
            <a:avLst/>
          </a:prstGeom>
          <a:solidFill>
            <a:schemeClr val="bg1">
              <a:alpha val="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IN"/>
          </a:p>
        </p:txBody>
      </p:sp>
      <p:sp>
        <p:nvSpPr>
          <p:cNvPr id="17410" name="Rectangle 1"/>
          <p:cNvSpPr>
            <a:spLocks noChangeArrowheads="1"/>
          </p:cNvSpPr>
          <p:nvPr/>
        </p:nvSpPr>
        <p:spPr bwMode="auto">
          <a:xfrm>
            <a:off x="1371600" y="304800"/>
            <a:ext cx="1983556" cy="523220"/>
          </a:xfrm>
          <a:prstGeom prst="rect">
            <a:avLst/>
          </a:prstGeom>
          <a:noFill/>
          <a:ln w="9525">
            <a:noFill/>
            <a:miter lim="800000"/>
            <a:headEnd/>
            <a:tailEnd/>
          </a:ln>
        </p:spPr>
        <p:txBody>
          <a:bodyPr wrap="none">
            <a:spAutoFit/>
          </a:bodyPr>
          <a:lstStyle/>
          <a:p>
            <a:r>
              <a:rPr lang="en-US" sz="2800" u="sng" dirty="0">
                <a:solidFill>
                  <a:srgbClr val="000000"/>
                </a:solidFill>
                <a:latin typeface="CastleT" panose="020E0602050706020204" pitchFamily="34" charset="0"/>
                <a:ea typeface="Batang"/>
                <a:cs typeface="Batang"/>
              </a:rPr>
              <a:t>O</a:t>
            </a:r>
            <a:r>
              <a:rPr lang="en-US" u="sng" dirty="0">
                <a:solidFill>
                  <a:srgbClr val="000000"/>
                </a:solidFill>
                <a:latin typeface="CastleT" panose="020E0602050706020204" pitchFamily="34" charset="0"/>
                <a:ea typeface="Batang"/>
                <a:cs typeface="Batang"/>
              </a:rPr>
              <a:t>UR</a:t>
            </a:r>
            <a:r>
              <a:rPr lang="en-US" sz="1200" u="sng" dirty="0">
                <a:solidFill>
                  <a:srgbClr val="000000"/>
                </a:solidFill>
                <a:latin typeface="CastleT" panose="020E0602050706020204" pitchFamily="34" charset="0"/>
                <a:ea typeface="Batang"/>
                <a:cs typeface="Batang"/>
              </a:rPr>
              <a:t>  </a:t>
            </a:r>
            <a:r>
              <a:rPr lang="en-US" sz="2800" u="sng" dirty="0">
                <a:solidFill>
                  <a:srgbClr val="000000"/>
                </a:solidFill>
                <a:latin typeface="CastleT" panose="020E0602050706020204" pitchFamily="34" charset="0"/>
                <a:ea typeface="Batang"/>
                <a:cs typeface="Batang"/>
              </a:rPr>
              <a:t>S</a:t>
            </a:r>
            <a:r>
              <a:rPr lang="en-US" u="sng" dirty="0">
                <a:solidFill>
                  <a:srgbClr val="000000"/>
                </a:solidFill>
                <a:latin typeface="CastleT" panose="020E0602050706020204" pitchFamily="34" charset="0"/>
                <a:ea typeface="Batang"/>
                <a:cs typeface="Batang"/>
              </a:rPr>
              <a:t>TRENGTHS</a:t>
            </a:r>
            <a:endParaRPr lang="en-US" dirty="0">
              <a:latin typeface="CastleT" panose="020E0602050706020204" pitchFamily="34" charset="0"/>
            </a:endParaRPr>
          </a:p>
        </p:txBody>
      </p:sp>
      <p:sp>
        <p:nvSpPr>
          <p:cNvPr id="17411" name="Rectangle 2"/>
          <p:cNvSpPr>
            <a:spLocks noChangeArrowheads="1"/>
          </p:cNvSpPr>
          <p:nvPr/>
        </p:nvSpPr>
        <p:spPr bwMode="auto">
          <a:xfrm>
            <a:off x="1066800" y="1447800"/>
            <a:ext cx="5334000" cy="4782848"/>
          </a:xfrm>
          <a:prstGeom prst="rect">
            <a:avLst/>
          </a:prstGeom>
          <a:noFill/>
          <a:ln w="9525">
            <a:noFill/>
            <a:miter lim="800000"/>
            <a:headEnd/>
            <a:tailEnd/>
          </a:ln>
        </p:spPr>
        <p:txBody>
          <a:bodyPr wrap="square">
            <a:spAutoFit/>
          </a:bodyPr>
          <a:lstStyle/>
          <a:p>
            <a:pPr marL="742950" lvl="1" indent="-285750">
              <a:lnSpc>
                <a:spcPct val="80000"/>
              </a:lnSpc>
              <a:spcBef>
                <a:spcPct val="20000"/>
              </a:spcBef>
              <a:buSzPct val="150000"/>
              <a:buFontTx/>
              <a:buChar char="•"/>
            </a:pPr>
            <a:r>
              <a:rPr lang="en-US" dirty="0">
                <a:solidFill>
                  <a:srgbClr val="000000"/>
                </a:solidFill>
                <a:latin typeface="CastleT" panose="020E0602050706020204" pitchFamily="34" charset="0"/>
                <a:cs typeface="Arial" pitchFamily="34" charset="0"/>
              </a:rPr>
              <a:t>E</a:t>
            </a:r>
            <a:r>
              <a:rPr lang="en-US" sz="1400" dirty="0">
                <a:solidFill>
                  <a:srgbClr val="000000"/>
                </a:solidFill>
                <a:latin typeface="CastleT" panose="020E0602050706020204" pitchFamily="34" charset="0"/>
                <a:cs typeface="Arial" pitchFamily="34" charset="0"/>
              </a:rPr>
              <a:t>xperienced promoters; we understand the rapidly changing requirements of international trade with a keen knowledge of what is to be sourced from where.</a:t>
            </a:r>
          </a:p>
          <a:p>
            <a:pPr marL="742950" lvl="1" indent="-285750">
              <a:lnSpc>
                <a:spcPct val="80000"/>
              </a:lnSpc>
              <a:spcBef>
                <a:spcPct val="20000"/>
              </a:spcBef>
              <a:buSzPct val="150000"/>
              <a:buFontTx/>
              <a:buChar char="•"/>
            </a:pPr>
            <a:endParaRPr lang="en-US" sz="1400" dirty="0">
              <a:solidFill>
                <a:srgbClr val="000000"/>
              </a:solidFill>
              <a:latin typeface="CastleT" panose="020E0602050706020204" pitchFamily="34" charset="0"/>
              <a:cs typeface="Arial" pitchFamily="34" charset="0"/>
            </a:endParaRPr>
          </a:p>
          <a:p>
            <a:pPr marL="742950" lvl="1" indent="-285750">
              <a:lnSpc>
                <a:spcPct val="80000"/>
              </a:lnSpc>
              <a:spcBef>
                <a:spcPct val="20000"/>
              </a:spcBef>
              <a:buSzPct val="150000"/>
              <a:buFontTx/>
              <a:buChar char="•"/>
            </a:pPr>
            <a:r>
              <a:rPr lang="en-US" dirty="0">
                <a:solidFill>
                  <a:srgbClr val="000000"/>
                </a:solidFill>
                <a:latin typeface="CastleT" panose="020E0602050706020204" pitchFamily="34" charset="0"/>
                <a:cs typeface="Arial" pitchFamily="34" charset="0"/>
              </a:rPr>
              <a:t>Q</a:t>
            </a:r>
            <a:r>
              <a:rPr lang="en-US" sz="1400" dirty="0">
                <a:solidFill>
                  <a:srgbClr val="000000"/>
                </a:solidFill>
                <a:latin typeface="CastleT" panose="020E0602050706020204" pitchFamily="34" charset="0"/>
                <a:cs typeface="Arial" pitchFamily="34" charset="0"/>
              </a:rPr>
              <a:t>ualified team of engineers, chemistry, pharma and commerce graduates, experienced in the same line of business.</a:t>
            </a:r>
          </a:p>
          <a:p>
            <a:pPr marL="742950" lvl="1" indent="-285750">
              <a:lnSpc>
                <a:spcPct val="80000"/>
              </a:lnSpc>
              <a:spcBef>
                <a:spcPct val="20000"/>
              </a:spcBef>
              <a:buSzPct val="150000"/>
              <a:buFontTx/>
              <a:buChar char="•"/>
            </a:pPr>
            <a:endParaRPr lang="en-US" sz="1400" dirty="0">
              <a:solidFill>
                <a:srgbClr val="000000"/>
              </a:solidFill>
              <a:latin typeface="CastleT" panose="020E0602050706020204" pitchFamily="34" charset="0"/>
              <a:cs typeface="Arial" pitchFamily="34" charset="0"/>
            </a:endParaRPr>
          </a:p>
          <a:p>
            <a:pPr marL="742950" lvl="1" indent="-285750">
              <a:lnSpc>
                <a:spcPct val="80000"/>
              </a:lnSpc>
              <a:spcBef>
                <a:spcPct val="20000"/>
              </a:spcBef>
              <a:buSzPct val="150000"/>
              <a:buFontTx/>
              <a:buChar char="•"/>
            </a:pPr>
            <a:r>
              <a:rPr lang="en-US" dirty="0">
                <a:solidFill>
                  <a:srgbClr val="000000"/>
                </a:solidFill>
                <a:latin typeface="CastleT" panose="020E0602050706020204" pitchFamily="34" charset="0"/>
                <a:cs typeface="Arial" pitchFamily="34" charset="0"/>
              </a:rPr>
              <a:t>L</a:t>
            </a:r>
            <a:r>
              <a:rPr lang="en-US" sz="1400" dirty="0">
                <a:solidFill>
                  <a:srgbClr val="000000"/>
                </a:solidFill>
                <a:latin typeface="CastleT" panose="020E0602050706020204" pitchFamily="34" charset="0"/>
                <a:cs typeface="Arial" pitchFamily="34" charset="0"/>
              </a:rPr>
              <a:t>ocal people, speaking local languages ensure easy communication &amp; closer relationship with manufacturers.</a:t>
            </a:r>
          </a:p>
          <a:p>
            <a:pPr>
              <a:lnSpc>
                <a:spcPct val="80000"/>
              </a:lnSpc>
              <a:spcBef>
                <a:spcPct val="20000"/>
              </a:spcBef>
              <a:buSzPct val="150000"/>
              <a:buFontTx/>
              <a:buChar char="•"/>
            </a:pPr>
            <a:endParaRPr lang="en-US" sz="1400" dirty="0">
              <a:solidFill>
                <a:srgbClr val="000000"/>
              </a:solidFill>
              <a:latin typeface="CastleT" panose="020E0602050706020204" pitchFamily="34" charset="0"/>
              <a:cs typeface="Arial" pitchFamily="34" charset="0"/>
            </a:endParaRPr>
          </a:p>
          <a:p>
            <a:pPr marL="742950" lvl="1" indent="-285750">
              <a:lnSpc>
                <a:spcPct val="80000"/>
              </a:lnSpc>
              <a:spcBef>
                <a:spcPct val="20000"/>
              </a:spcBef>
              <a:buSzPct val="150000"/>
              <a:buFontTx/>
              <a:buChar char="•"/>
            </a:pPr>
            <a:r>
              <a:rPr lang="en-US" sz="1400" dirty="0">
                <a:solidFill>
                  <a:srgbClr val="000000"/>
                </a:solidFill>
                <a:latin typeface="CastleT" panose="020E0602050706020204" pitchFamily="34" charset="0"/>
                <a:cs typeface="Arial" pitchFamily="34" charset="0"/>
              </a:rPr>
              <a:t>Diverse and close contacts in the Indian chemical industry. Association with several international companies has strengthened our buying power and earned us respect in the industry.</a:t>
            </a:r>
          </a:p>
          <a:p>
            <a:pPr>
              <a:lnSpc>
                <a:spcPct val="80000"/>
              </a:lnSpc>
              <a:spcBef>
                <a:spcPct val="20000"/>
              </a:spcBef>
              <a:buSzPct val="150000"/>
              <a:buFontTx/>
              <a:buChar char="•"/>
            </a:pPr>
            <a:endParaRPr lang="en-US" sz="1400" dirty="0">
              <a:solidFill>
                <a:srgbClr val="000000"/>
              </a:solidFill>
              <a:latin typeface="CastleT" panose="020E0602050706020204" pitchFamily="34" charset="0"/>
              <a:cs typeface="Arial" pitchFamily="34" charset="0"/>
            </a:endParaRPr>
          </a:p>
          <a:p>
            <a:pPr marL="742950" lvl="1" indent="-285750">
              <a:lnSpc>
                <a:spcPct val="80000"/>
              </a:lnSpc>
              <a:spcBef>
                <a:spcPct val="20000"/>
              </a:spcBef>
              <a:buSzPct val="150000"/>
              <a:buFontTx/>
              <a:buChar char="•"/>
            </a:pPr>
            <a:r>
              <a:rPr lang="en-US" dirty="0">
                <a:solidFill>
                  <a:srgbClr val="000000"/>
                </a:solidFill>
                <a:latin typeface="CastleT" panose="020E0602050706020204" pitchFamily="34" charset="0"/>
                <a:cs typeface="Arial" pitchFamily="34" charset="0"/>
              </a:rPr>
              <a:t>C</a:t>
            </a:r>
            <a:r>
              <a:rPr lang="en-US" sz="1400" dirty="0">
                <a:solidFill>
                  <a:srgbClr val="000000"/>
                </a:solidFill>
                <a:latin typeface="CastleT" panose="020E0602050706020204" pitchFamily="34" charset="0"/>
                <a:cs typeface="Arial" pitchFamily="34" charset="0"/>
              </a:rPr>
              <a:t>omprehensive database - directories of manufacturers, import/export statistics, local law books/manuals and industry notifications</a:t>
            </a:r>
          </a:p>
          <a:p>
            <a:pPr marL="742950" lvl="1" indent="-285750">
              <a:lnSpc>
                <a:spcPct val="80000"/>
              </a:lnSpc>
              <a:spcBef>
                <a:spcPct val="20000"/>
              </a:spcBef>
              <a:buSzPct val="150000"/>
              <a:buFontTx/>
              <a:buChar char="•"/>
            </a:pPr>
            <a:endParaRPr lang="en-US" sz="1400" dirty="0">
              <a:solidFill>
                <a:srgbClr val="000000"/>
              </a:solidFill>
              <a:latin typeface="CastleT" panose="020E0602050706020204" pitchFamily="34" charset="0"/>
              <a:cs typeface="Arial" pitchFamily="34" charset="0"/>
            </a:endParaRPr>
          </a:p>
          <a:p>
            <a:pPr marL="742950" lvl="1" indent="-285750">
              <a:lnSpc>
                <a:spcPct val="80000"/>
              </a:lnSpc>
              <a:spcBef>
                <a:spcPct val="20000"/>
              </a:spcBef>
              <a:buSzPct val="150000"/>
              <a:buFontTx/>
              <a:buChar char="•"/>
            </a:pPr>
            <a:r>
              <a:rPr lang="en-US" dirty="0">
                <a:solidFill>
                  <a:srgbClr val="000000"/>
                </a:solidFill>
                <a:latin typeface="CastleT" panose="020E0602050706020204" pitchFamily="34" charset="0"/>
                <a:cs typeface="Arial" pitchFamily="34" charset="0"/>
              </a:rPr>
              <a:t>S</a:t>
            </a:r>
            <a:r>
              <a:rPr lang="en-US" sz="1400" dirty="0">
                <a:solidFill>
                  <a:srgbClr val="000000"/>
                </a:solidFill>
                <a:latin typeface="CastleT" panose="020E0602050706020204" pitchFamily="34" charset="0"/>
                <a:cs typeface="Arial" pitchFamily="34" charset="0"/>
              </a:rPr>
              <a:t>trong logistic arrangements, contacts with shipping companies, freight forwarders, clearing agents, consultants and information providers.</a:t>
            </a:r>
          </a:p>
        </p:txBody>
      </p:sp>
      <p:pic>
        <p:nvPicPr>
          <p:cNvPr id="6" name="Picture 4" descr="header_corp_gov"/>
          <p:cNvPicPr>
            <a:picLocks noChangeAspect="1" noChangeArrowheads="1"/>
          </p:cNvPicPr>
          <p:nvPr/>
        </p:nvPicPr>
        <p:blipFill>
          <a:blip r:embed="rId2"/>
          <a:srcRect/>
          <a:stretch>
            <a:fillRect/>
          </a:stretch>
        </p:blipFill>
        <p:spPr bwMode="auto">
          <a:xfrm rot="-4806885">
            <a:off x="4655681" y="2985240"/>
            <a:ext cx="5600700" cy="1630363"/>
          </a:xfrm>
          <a:prstGeom prst="rect">
            <a:avLst/>
          </a:prstGeom>
          <a:noFill/>
          <a:ln w="9525">
            <a:noFill/>
            <a:miter lim="800000"/>
            <a:headEnd/>
            <a:tailEnd/>
          </a:ln>
        </p:spPr>
      </p:pic>
    </p:spTree>
    <p:extLst>
      <p:ext uri="{BB962C8B-B14F-4D97-AF65-F5344CB8AC3E}">
        <p14:creationId xmlns:p14="http://schemas.microsoft.com/office/powerpoint/2010/main" val="3650780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76200"/>
            <a:ext cx="7848600" cy="6705600"/>
          </a:xfrm>
          <a:prstGeom prst="rect">
            <a:avLst/>
          </a:prstGeom>
          <a:solidFill>
            <a:schemeClr val="bg1">
              <a:alpha val="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IN"/>
          </a:p>
        </p:txBody>
      </p:sp>
      <p:graphicFrame>
        <p:nvGraphicFramePr>
          <p:cNvPr id="3" name="Group 53"/>
          <p:cNvGraphicFramePr>
            <a:graphicFrameLocks noGrp="1"/>
          </p:cNvGraphicFramePr>
          <p:nvPr>
            <p:extLst/>
          </p:nvPr>
        </p:nvGraphicFramePr>
        <p:xfrm>
          <a:off x="1219200" y="838200"/>
          <a:ext cx="7696200" cy="5909017"/>
        </p:xfrm>
        <a:graphic>
          <a:graphicData uri="http://schemas.openxmlformats.org/drawingml/2006/table">
            <a:tbl>
              <a:tblPr/>
              <a:tblGrid>
                <a:gridCol w="1584512">
                  <a:extLst>
                    <a:ext uri="{9D8B030D-6E8A-4147-A177-3AD203B41FA5}">
                      <a16:colId xmlns:a16="http://schemas.microsoft.com/office/drawing/2014/main" val="20000"/>
                    </a:ext>
                  </a:extLst>
                </a:gridCol>
                <a:gridCol w="6111688">
                  <a:extLst>
                    <a:ext uri="{9D8B030D-6E8A-4147-A177-3AD203B41FA5}">
                      <a16:colId xmlns:a16="http://schemas.microsoft.com/office/drawing/2014/main" val="20001"/>
                    </a:ext>
                  </a:extLst>
                </a:gridCol>
              </a:tblGrid>
              <a:tr h="610394">
                <a:tc>
                  <a:txBody>
                    <a:bodyPr/>
                    <a:lstStyle/>
                    <a:p>
                      <a:pPr marL="0" marR="0" lvl="0" indent="0" algn="l" defTabSz="914400" rtl="0" eaLnBrk="0" fontAlgn="base" latinLnBrk="0" hangingPunct="0">
                        <a:lnSpc>
                          <a:spcPct val="100000"/>
                        </a:lnSpc>
                        <a:spcBef>
                          <a:spcPct val="20000"/>
                        </a:spcBef>
                        <a:spcAft>
                          <a:spcPct val="0"/>
                        </a:spcAft>
                        <a:buClr>
                          <a:schemeClr val="tx1"/>
                        </a:buClr>
                        <a:buSzPct val="75000"/>
                        <a:buFont typeface="Wingdings" pitchFamily="2" charset="2"/>
                        <a:buNone/>
                        <a:tabLst/>
                        <a:defRPr/>
                      </a:pPr>
                      <a:r>
                        <a:rPr kumimoji="0" lang="en-US" sz="1800" b="0" i="0" u="none" strike="noStrike" cap="none" normalizeH="0" baseline="0" dirty="0">
                          <a:ln>
                            <a:noFill/>
                          </a:ln>
                          <a:solidFill>
                            <a:srgbClr val="000000"/>
                          </a:solidFill>
                          <a:effectLst/>
                          <a:latin typeface="CastleT" panose="020E0602050706020204" pitchFamily="34" charset="0"/>
                          <a:cs typeface="Arial" charset="0"/>
                        </a:rPr>
                        <a:t>P</a:t>
                      </a:r>
                      <a:r>
                        <a:rPr kumimoji="0" lang="en-US" sz="1400" b="0" i="0" u="none" strike="noStrike" cap="none" normalizeH="0" baseline="0" dirty="0">
                          <a:ln>
                            <a:noFill/>
                          </a:ln>
                          <a:solidFill>
                            <a:srgbClr val="000000"/>
                          </a:solidFill>
                          <a:effectLst/>
                          <a:latin typeface="CastleT" panose="020E0602050706020204" pitchFamily="34" charset="0"/>
                          <a:cs typeface="Arial" charset="0"/>
                        </a:rPr>
                        <a:t>harma &amp; </a:t>
                      </a:r>
                      <a:r>
                        <a:rPr kumimoji="0" lang="en-US" sz="1800" b="0" i="0" u="none" strike="noStrike" cap="none" normalizeH="0" baseline="0" dirty="0">
                          <a:ln>
                            <a:noFill/>
                          </a:ln>
                          <a:solidFill>
                            <a:srgbClr val="000000"/>
                          </a:solidFill>
                          <a:effectLst/>
                          <a:latin typeface="CastleT" panose="020E0602050706020204" pitchFamily="34" charset="0"/>
                          <a:cs typeface="Arial" charset="0"/>
                        </a:rPr>
                        <a:t>V</a:t>
                      </a:r>
                      <a:r>
                        <a:rPr kumimoji="0" lang="en-US" sz="1400" b="0" i="0" u="none" strike="noStrike" cap="none" normalizeH="0" baseline="0" dirty="0">
                          <a:ln>
                            <a:noFill/>
                          </a:ln>
                          <a:solidFill>
                            <a:srgbClr val="000000"/>
                          </a:solidFill>
                          <a:effectLst/>
                          <a:latin typeface="CastleT" panose="020E0602050706020204" pitchFamily="34" charset="0"/>
                          <a:cs typeface="Arial" charset="0"/>
                        </a:rPr>
                        <a:t>eterinary</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625475" rtl="0" eaLnBrk="0" fontAlgn="base" latinLnBrk="0" hangingPunct="0">
                        <a:lnSpc>
                          <a:spcPct val="100000"/>
                        </a:lnSpc>
                        <a:spcBef>
                          <a:spcPct val="20000"/>
                        </a:spcBef>
                        <a:spcAft>
                          <a:spcPct val="0"/>
                        </a:spcAft>
                        <a:buClr>
                          <a:schemeClr val="tx1"/>
                        </a:buClr>
                        <a:buSzPct val="75000"/>
                        <a:buFont typeface="Wingdings" pitchFamily="2" charset="2"/>
                        <a:buNone/>
                        <a:tabLst/>
                        <a:defRPr/>
                      </a:pPr>
                      <a:r>
                        <a:rPr kumimoji="0" lang="en-US" sz="1350" b="0" i="0" u="none" strike="noStrike" cap="none" normalizeH="0" baseline="0" dirty="0">
                          <a:ln>
                            <a:noFill/>
                          </a:ln>
                          <a:solidFill>
                            <a:srgbClr val="000000"/>
                          </a:solidFill>
                          <a:effectLst/>
                          <a:latin typeface="CastleT" panose="020E0602050706020204" pitchFamily="34" charset="0"/>
                          <a:cs typeface="Arial" charset="0"/>
                        </a:rPr>
                        <a:t>API’s, Intermediates, Formulations, Excipients, Neutraceuticals, Vitamins, Cellulose Derivatives, etc.</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871992">
                <a:tc>
                  <a:txBody>
                    <a:bodyPr/>
                    <a:lstStyle/>
                    <a:p>
                      <a:pPr marL="0" marR="0" lvl="0" indent="0" algn="l" defTabSz="914400" rtl="0" eaLnBrk="0" fontAlgn="base" latinLnBrk="0" hangingPunct="0">
                        <a:lnSpc>
                          <a:spcPct val="100000"/>
                        </a:lnSpc>
                        <a:spcBef>
                          <a:spcPct val="20000"/>
                        </a:spcBef>
                        <a:spcAft>
                          <a:spcPct val="0"/>
                        </a:spcAft>
                        <a:buClr>
                          <a:schemeClr val="tx1"/>
                        </a:buClr>
                        <a:buSzPct val="75000"/>
                        <a:buFont typeface="Wingdings" pitchFamily="2" charset="2"/>
                        <a:buNone/>
                        <a:tabLst/>
                        <a:defRPr/>
                      </a:pPr>
                      <a:r>
                        <a:rPr kumimoji="0" lang="en-US" sz="1800" b="0" i="0" u="none" strike="noStrike" cap="none" normalizeH="0" baseline="0" dirty="0">
                          <a:ln>
                            <a:noFill/>
                          </a:ln>
                          <a:solidFill>
                            <a:srgbClr val="000000"/>
                          </a:solidFill>
                          <a:effectLst/>
                          <a:latin typeface="CastleT" panose="020E0602050706020204" pitchFamily="34" charset="0"/>
                          <a:cs typeface="Arial" charset="0"/>
                        </a:rPr>
                        <a:t>F</a:t>
                      </a:r>
                      <a:r>
                        <a:rPr kumimoji="0" lang="en-US" sz="1400" b="0" i="0" u="none" strike="noStrike" cap="none" normalizeH="0" baseline="0" dirty="0">
                          <a:ln>
                            <a:noFill/>
                          </a:ln>
                          <a:solidFill>
                            <a:srgbClr val="000000"/>
                          </a:solidFill>
                          <a:effectLst/>
                          <a:latin typeface="CastleT" panose="020E0602050706020204" pitchFamily="34" charset="0"/>
                          <a:cs typeface="Arial" charset="0"/>
                        </a:rPr>
                        <a:t>ood &amp; </a:t>
                      </a:r>
                      <a:r>
                        <a:rPr kumimoji="0" lang="en-US" sz="1800" b="0" i="0" u="none" strike="noStrike" cap="none" normalizeH="0" baseline="0" dirty="0">
                          <a:ln>
                            <a:noFill/>
                          </a:ln>
                          <a:solidFill>
                            <a:srgbClr val="000000"/>
                          </a:solidFill>
                          <a:effectLst/>
                          <a:latin typeface="CastleT" panose="020E0602050706020204" pitchFamily="34" charset="0"/>
                          <a:cs typeface="Arial" charset="0"/>
                        </a:rPr>
                        <a:t>F</a:t>
                      </a:r>
                      <a:r>
                        <a:rPr kumimoji="0" lang="en-US" sz="1400" b="0" i="0" u="none" strike="noStrike" cap="none" normalizeH="0" baseline="0" dirty="0">
                          <a:ln>
                            <a:noFill/>
                          </a:ln>
                          <a:solidFill>
                            <a:srgbClr val="000000"/>
                          </a:solidFill>
                          <a:effectLst/>
                          <a:latin typeface="CastleT" panose="020E0602050706020204" pitchFamily="34" charset="0"/>
                          <a:cs typeface="Arial" charset="0"/>
                        </a:rPr>
                        <a:t>eed</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tx1"/>
                        </a:buClr>
                        <a:buSzPct val="75000"/>
                        <a:buFont typeface="Wingdings" pitchFamily="2" charset="2"/>
                        <a:buNone/>
                        <a:tabLst/>
                        <a:defRPr/>
                      </a:pPr>
                      <a:r>
                        <a:rPr kumimoji="0" lang="en-US" sz="1350" b="0" i="0" u="none" strike="noStrike" cap="none" normalizeH="0" baseline="0" dirty="0">
                          <a:ln>
                            <a:noFill/>
                          </a:ln>
                          <a:solidFill>
                            <a:srgbClr val="000000"/>
                          </a:solidFill>
                          <a:effectLst/>
                          <a:latin typeface="CastleT" panose="020E0602050706020204" pitchFamily="34" charset="0"/>
                          <a:cs typeface="Arial" charset="0"/>
                        </a:rPr>
                        <a:t>Antioxidants, Preservatives, Stabilizers, Colors, Sweeteners, Vitamins, Soy/Maize products, Minerals, Hydrocolloids, Herbs &amp; Herbal extracts, Spices, oleoresins, Processed Fruit &amp; Vegetables, Flavor &amp; Fragrances, Nuts, feed-meals, Aqua Feeds, etc.</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624928">
                <a:tc>
                  <a:txBody>
                    <a:bodyPr/>
                    <a:lstStyle/>
                    <a:p>
                      <a:pPr marL="0" marR="0" lvl="0" indent="0" algn="l" defTabSz="914400" rtl="0" eaLnBrk="0" fontAlgn="base" latinLnBrk="0" hangingPunct="0">
                        <a:lnSpc>
                          <a:spcPct val="100000"/>
                        </a:lnSpc>
                        <a:spcBef>
                          <a:spcPct val="20000"/>
                        </a:spcBef>
                        <a:spcAft>
                          <a:spcPct val="0"/>
                        </a:spcAft>
                        <a:buClr>
                          <a:schemeClr val="tx1"/>
                        </a:buClr>
                        <a:buSzPct val="75000"/>
                        <a:buFont typeface="Wingdings" pitchFamily="2" charset="2"/>
                        <a:buNone/>
                        <a:tabLst/>
                        <a:defRPr/>
                      </a:pPr>
                      <a:r>
                        <a:rPr kumimoji="0" lang="en-US" sz="1800" b="0" i="0" u="none" strike="noStrike" cap="none" normalizeH="0" baseline="0" dirty="0">
                          <a:ln>
                            <a:noFill/>
                          </a:ln>
                          <a:solidFill>
                            <a:srgbClr val="000000"/>
                          </a:solidFill>
                          <a:effectLst/>
                          <a:latin typeface="CastleT" panose="020E0602050706020204" pitchFamily="34" charset="0"/>
                          <a:cs typeface="Arial" charset="0"/>
                        </a:rPr>
                        <a:t>H</a:t>
                      </a:r>
                      <a:r>
                        <a:rPr kumimoji="0" lang="en-US" sz="1400" b="0" i="0" u="none" strike="noStrike" cap="none" normalizeH="0" baseline="0" dirty="0">
                          <a:ln>
                            <a:noFill/>
                          </a:ln>
                          <a:solidFill>
                            <a:srgbClr val="000000"/>
                          </a:solidFill>
                          <a:effectLst/>
                          <a:latin typeface="CastleT" panose="020E0602050706020204" pitchFamily="34" charset="0"/>
                          <a:cs typeface="Arial" charset="0"/>
                        </a:rPr>
                        <a:t>ome &amp; </a:t>
                      </a:r>
                      <a:r>
                        <a:rPr kumimoji="0" lang="en-US" sz="1800" b="0" i="0" u="none" strike="noStrike" cap="none" normalizeH="0" baseline="0" dirty="0">
                          <a:ln>
                            <a:noFill/>
                          </a:ln>
                          <a:solidFill>
                            <a:srgbClr val="000000"/>
                          </a:solidFill>
                          <a:effectLst/>
                          <a:latin typeface="CastleT" panose="020E0602050706020204" pitchFamily="34" charset="0"/>
                          <a:cs typeface="Arial" charset="0"/>
                        </a:rPr>
                        <a:t>P</a:t>
                      </a:r>
                      <a:r>
                        <a:rPr kumimoji="0" lang="en-US" sz="1400" b="0" i="0" u="none" strike="noStrike" cap="none" normalizeH="0" baseline="0" dirty="0">
                          <a:ln>
                            <a:noFill/>
                          </a:ln>
                          <a:solidFill>
                            <a:srgbClr val="000000"/>
                          </a:solidFill>
                          <a:effectLst/>
                          <a:latin typeface="CastleT" panose="020E0602050706020204" pitchFamily="34" charset="0"/>
                          <a:cs typeface="Arial" charset="0"/>
                        </a:rPr>
                        <a:t>ersonal Care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tx1"/>
                        </a:buClr>
                        <a:buSzPct val="75000"/>
                        <a:buFont typeface="Wingdings" pitchFamily="2" charset="2"/>
                        <a:buNone/>
                        <a:tabLst/>
                        <a:defRPr/>
                      </a:pPr>
                      <a:r>
                        <a:rPr kumimoji="0" lang="en-US" sz="1350" b="0" i="0" u="none" strike="noStrike" cap="none" normalizeH="0" baseline="0" dirty="0">
                          <a:ln>
                            <a:noFill/>
                          </a:ln>
                          <a:solidFill>
                            <a:srgbClr val="000000"/>
                          </a:solidFill>
                          <a:effectLst/>
                          <a:latin typeface="CastleT" panose="020E0602050706020204" pitchFamily="34" charset="0"/>
                          <a:cs typeface="Arial" charset="0"/>
                        </a:rPr>
                        <a:t>Active Ingredients, Emollients, emulsifiers, Preservatives, Surfactants, Thickeners, Sunscreen, UV absorbers / Filters, Rheology Modifiers, etc.</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610394">
                <a:tc>
                  <a:txBody>
                    <a:bodyPr/>
                    <a:lstStyle/>
                    <a:p>
                      <a:pPr marL="0" marR="0" lvl="0" indent="0" algn="l" defTabSz="914400" rtl="0" eaLnBrk="0" fontAlgn="base" latinLnBrk="0" hangingPunct="0">
                        <a:lnSpc>
                          <a:spcPct val="100000"/>
                        </a:lnSpc>
                        <a:spcBef>
                          <a:spcPct val="20000"/>
                        </a:spcBef>
                        <a:spcAft>
                          <a:spcPct val="0"/>
                        </a:spcAft>
                        <a:buClr>
                          <a:schemeClr val="tx1"/>
                        </a:buClr>
                        <a:buSzPct val="75000"/>
                        <a:buFont typeface="Wingdings" pitchFamily="2" charset="2"/>
                        <a:buNone/>
                        <a:tabLst/>
                        <a:defRPr/>
                      </a:pPr>
                      <a:r>
                        <a:rPr kumimoji="0" lang="en-US" sz="1800" b="0" i="0" u="none" strike="noStrike" cap="none" normalizeH="0" baseline="0" dirty="0">
                          <a:ln>
                            <a:noFill/>
                          </a:ln>
                          <a:solidFill>
                            <a:srgbClr val="000000"/>
                          </a:solidFill>
                          <a:effectLst/>
                          <a:latin typeface="CastleT" panose="020E0602050706020204" pitchFamily="34" charset="0"/>
                          <a:cs typeface="Arial" charset="0"/>
                        </a:rPr>
                        <a:t>F</a:t>
                      </a:r>
                      <a:r>
                        <a:rPr kumimoji="0" lang="en-US" sz="1400" b="0" i="0" u="none" strike="noStrike" cap="none" normalizeH="0" baseline="0" dirty="0">
                          <a:ln>
                            <a:noFill/>
                          </a:ln>
                          <a:solidFill>
                            <a:srgbClr val="000000"/>
                          </a:solidFill>
                          <a:effectLst/>
                          <a:latin typeface="CastleT" panose="020E0602050706020204" pitchFamily="34" charset="0"/>
                          <a:cs typeface="Arial" charset="0"/>
                        </a:rPr>
                        <a:t>lavors &amp; </a:t>
                      </a:r>
                      <a:r>
                        <a:rPr kumimoji="0" lang="en-US" sz="1800" b="0" i="0" u="none" strike="noStrike" cap="none" normalizeH="0" baseline="0" dirty="0">
                          <a:ln>
                            <a:noFill/>
                          </a:ln>
                          <a:solidFill>
                            <a:srgbClr val="000000"/>
                          </a:solidFill>
                          <a:effectLst/>
                          <a:latin typeface="CastleT" panose="020E0602050706020204" pitchFamily="34" charset="0"/>
                          <a:cs typeface="Arial" charset="0"/>
                        </a:rPr>
                        <a:t>F</a:t>
                      </a:r>
                      <a:r>
                        <a:rPr kumimoji="0" lang="en-US" sz="1400" b="0" i="0" u="none" strike="noStrike" cap="none" normalizeH="0" baseline="0" dirty="0">
                          <a:ln>
                            <a:noFill/>
                          </a:ln>
                          <a:solidFill>
                            <a:srgbClr val="000000"/>
                          </a:solidFill>
                          <a:effectLst/>
                          <a:latin typeface="CastleT" panose="020E0602050706020204" pitchFamily="34" charset="0"/>
                          <a:cs typeface="Arial" charset="0"/>
                        </a:rPr>
                        <a:t>ragrance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tx1"/>
                        </a:buClr>
                        <a:buSzPct val="75000"/>
                        <a:buFont typeface="Wingdings" pitchFamily="2" charset="2"/>
                        <a:buNone/>
                        <a:tabLst/>
                        <a:defRPr/>
                      </a:pPr>
                      <a:r>
                        <a:rPr kumimoji="0" lang="en-US" sz="1350" b="0" i="0" u="none" strike="noStrike" cap="none" normalizeH="0" baseline="0" dirty="0">
                          <a:ln>
                            <a:noFill/>
                          </a:ln>
                          <a:solidFill>
                            <a:srgbClr val="000000"/>
                          </a:solidFill>
                          <a:effectLst/>
                          <a:latin typeface="CastleT" panose="020E0602050706020204" pitchFamily="34" charset="0"/>
                          <a:cs typeface="Arial" charset="0"/>
                        </a:rPr>
                        <a:t>Aroma Chemicals (Cinnamic Aldehyde, Styrallyl Acetate, Benzyl Alcohol, PEA, Styrene Oxide, PTBCHA/OTBCHA), Menthol, Turpentines, etc.</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610394">
                <a:tc>
                  <a:txBody>
                    <a:bodyPr/>
                    <a:lstStyle/>
                    <a:p>
                      <a:pPr marL="0" marR="0" lvl="0" indent="0" algn="l"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rgbClr val="000000"/>
                          </a:solidFill>
                          <a:effectLst/>
                          <a:latin typeface="CastleT" panose="020E0602050706020204" pitchFamily="34" charset="0"/>
                          <a:cs typeface="Arial" charset="0"/>
                        </a:rPr>
                        <a:t>P</a:t>
                      </a:r>
                      <a:r>
                        <a:rPr kumimoji="0" lang="en-US" sz="1400" b="0" i="0" u="none" strike="noStrike" cap="none" normalizeH="0" baseline="0" dirty="0">
                          <a:ln>
                            <a:noFill/>
                          </a:ln>
                          <a:solidFill>
                            <a:srgbClr val="000000"/>
                          </a:solidFill>
                          <a:effectLst/>
                          <a:latin typeface="CastleT" panose="020E0602050706020204" pitchFamily="34" charset="0"/>
                          <a:cs typeface="Arial" charset="0"/>
                        </a:rPr>
                        <a:t>aint/</a:t>
                      </a:r>
                      <a:r>
                        <a:rPr kumimoji="0" lang="en-US" sz="1800" b="0" i="0" u="none" strike="noStrike" cap="none" normalizeH="0" baseline="0" dirty="0">
                          <a:ln>
                            <a:noFill/>
                          </a:ln>
                          <a:solidFill>
                            <a:srgbClr val="000000"/>
                          </a:solidFill>
                          <a:effectLst/>
                          <a:latin typeface="CastleT" panose="020E0602050706020204" pitchFamily="34" charset="0"/>
                          <a:cs typeface="Arial" charset="0"/>
                        </a:rPr>
                        <a:t>I</a:t>
                      </a:r>
                      <a:r>
                        <a:rPr kumimoji="0" lang="en-US" sz="1400" b="0" i="0" u="none" strike="noStrike" cap="none" normalizeH="0" baseline="0" dirty="0">
                          <a:ln>
                            <a:noFill/>
                          </a:ln>
                          <a:solidFill>
                            <a:srgbClr val="000000"/>
                          </a:solidFill>
                          <a:effectLst/>
                          <a:latin typeface="CastleT" panose="020E0602050706020204" pitchFamily="34" charset="0"/>
                          <a:cs typeface="Arial" charset="0"/>
                        </a:rPr>
                        <a:t>nk/ </a:t>
                      </a:r>
                      <a:r>
                        <a:rPr kumimoji="0" lang="en-US" sz="1800" b="0" i="0" u="none" strike="noStrike" cap="none" normalizeH="0" baseline="0" dirty="0">
                          <a:ln>
                            <a:noFill/>
                          </a:ln>
                          <a:solidFill>
                            <a:srgbClr val="000000"/>
                          </a:solidFill>
                          <a:effectLst/>
                          <a:latin typeface="CastleT" panose="020E0602050706020204" pitchFamily="34" charset="0"/>
                          <a:cs typeface="Arial" charset="0"/>
                        </a:rPr>
                        <a:t>A</a:t>
                      </a:r>
                      <a:r>
                        <a:rPr kumimoji="0" lang="en-US" sz="1400" b="0" i="0" u="none" strike="noStrike" cap="none" normalizeH="0" baseline="0" dirty="0">
                          <a:ln>
                            <a:noFill/>
                          </a:ln>
                          <a:solidFill>
                            <a:srgbClr val="000000"/>
                          </a:solidFill>
                          <a:effectLst/>
                          <a:latin typeface="CastleT" panose="020E0602050706020204" pitchFamily="34" charset="0"/>
                          <a:cs typeface="Arial" charset="0"/>
                        </a:rPr>
                        <a:t>dhesives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350" b="0" i="0" u="none" strike="noStrike" cap="none" normalizeH="0" baseline="0" dirty="0">
                          <a:ln>
                            <a:noFill/>
                          </a:ln>
                          <a:solidFill>
                            <a:srgbClr val="000000"/>
                          </a:solidFill>
                          <a:effectLst/>
                          <a:latin typeface="CastleT" panose="020E0602050706020204" pitchFamily="34" charset="0"/>
                          <a:cs typeface="Arial" charset="0"/>
                        </a:rPr>
                        <a:t>Resins, Binders, Pigments and Dispersions, Additives, Fillers, Solvents, Plasticizers, TiO</a:t>
                      </a:r>
                      <a:r>
                        <a:rPr kumimoji="0" lang="en-US" sz="1350" b="0" i="0" u="none" strike="noStrike" cap="none" normalizeH="0" baseline="-25000" dirty="0">
                          <a:ln>
                            <a:noFill/>
                          </a:ln>
                          <a:solidFill>
                            <a:srgbClr val="000000"/>
                          </a:solidFill>
                          <a:effectLst/>
                          <a:latin typeface="CastleT" panose="020E0602050706020204" pitchFamily="34" charset="0"/>
                          <a:cs typeface="Arial" charset="0"/>
                        </a:rPr>
                        <a:t>2</a:t>
                      </a:r>
                      <a:r>
                        <a:rPr kumimoji="0" lang="en-US" sz="1350" b="0" i="0" u="none" strike="noStrike" cap="none" normalizeH="0" baseline="0" dirty="0">
                          <a:ln>
                            <a:noFill/>
                          </a:ln>
                          <a:solidFill>
                            <a:srgbClr val="000000"/>
                          </a:solidFill>
                          <a:effectLst/>
                          <a:latin typeface="CastleT" panose="020E0602050706020204" pitchFamily="34" charset="0"/>
                          <a:cs typeface="Arial" charset="0"/>
                        </a:rPr>
                        <a:t> , Wetting and Dispersing Agent, Thickeners, etc.</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610394">
                <a:tc>
                  <a:txBody>
                    <a:bodyPr/>
                    <a:lstStyle/>
                    <a:p>
                      <a:pPr marL="0" marR="0" lvl="0" indent="0" algn="l"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rgbClr val="000000"/>
                          </a:solidFill>
                          <a:effectLst/>
                          <a:latin typeface="CastleT" panose="020E0602050706020204" pitchFamily="34" charset="0"/>
                          <a:cs typeface="Arial" charset="0"/>
                        </a:rPr>
                        <a:t>P</a:t>
                      </a:r>
                      <a:r>
                        <a:rPr kumimoji="0" lang="en-US" sz="1400" b="0" i="0" u="none" strike="noStrike" cap="none" normalizeH="0" baseline="0" dirty="0">
                          <a:ln>
                            <a:noFill/>
                          </a:ln>
                          <a:solidFill>
                            <a:srgbClr val="000000"/>
                          </a:solidFill>
                          <a:effectLst/>
                          <a:latin typeface="CastleT" panose="020E0602050706020204" pitchFamily="34" charset="0"/>
                          <a:cs typeface="Arial" charset="0"/>
                        </a:rPr>
                        <a:t>olymers/ </a:t>
                      </a:r>
                      <a:r>
                        <a:rPr kumimoji="0" lang="en-US" sz="1800" b="0" i="0" u="none" strike="noStrike" cap="none" normalizeH="0" baseline="0" dirty="0">
                          <a:ln>
                            <a:noFill/>
                          </a:ln>
                          <a:solidFill>
                            <a:srgbClr val="000000"/>
                          </a:solidFill>
                          <a:effectLst/>
                          <a:latin typeface="CastleT" panose="020E0602050706020204" pitchFamily="34" charset="0"/>
                          <a:cs typeface="Arial" charset="0"/>
                        </a:rPr>
                        <a:t>P</a:t>
                      </a:r>
                      <a:r>
                        <a:rPr kumimoji="0" lang="en-US" sz="1400" b="0" i="0" u="none" strike="noStrike" cap="none" normalizeH="0" baseline="0" dirty="0">
                          <a:ln>
                            <a:noFill/>
                          </a:ln>
                          <a:solidFill>
                            <a:srgbClr val="000000"/>
                          </a:solidFill>
                          <a:effectLst/>
                          <a:latin typeface="CastleT" panose="020E0602050706020204" pitchFamily="34" charset="0"/>
                          <a:cs typeface="Arial" charset="0"/>
                        </a:rPr>
                        <a:t>lastics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350" b="0" i="0" u="none" strike="noStrike" cap="none" normalizeH="0" baseline="0" dirty="0">
                          <a:ln>
                            <a:noFill/>
                          </a:ln>
                          <a:solidFill>
                            <a:srgbClr val="000000"/>
                          </a:solidFill>
                          <a:effectLst/>
                          <a:latin typeface="CastleT" panose="020E0602050706020204" pitchFamily="34" charset="0"/>
                          <a:cs typeface="Arial" charset="0"/>
                        </a:rPr>
                        <a:t>Resins, Binders, Plasticizers, Fillers, Pigments, Additives, Flame- Retardants, Stabilizers, Processing Aids, Antioxidants, etc.</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516353">
                <a:tc>
                  <a:txBody>
                    <a:bodyPr/>
                    <a:lstStyle/>
                    <a:p>
                      <a:pPr marL="0" marR="0" lvl="0" indent="0" algn="l"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rgbClr val="000000"/>
                          </a:solidFill>
                          <a:effectLst/>
                          <a:latin typeface="CastleT" panose="020E0602050706020204" pitchFamily="34" charset="0"/>
                          <a:cs typeface="Arial" charset="0"/>
                        </a:rPr>
                        <a:t>M</a:t>
                      </a:r>
                      <a:r>
                        <a:rPr kumimoji="0" lang="en-US" sz="1400" b="0" i="0" u="none" strike="noStrike" cap="none" normalizeH="0" baseline="0" dirty="0">
                          <a:ln>
                            <a:noFill/>
                          </a:ln>
                          <a:solidFill>
                            <a:srgbClr val="000000"/>
                          </a:solidFill>
                          <a:effectLst/>
                          <a:latin typeface="CastleT" panose="020E0602050706020204" pitchFamily="34" charset="0"/>
                          <a:cs typeface="Arial" charset="0"/>
                        </a:rPr>
                        <a:t>inerals &amp; </a:t>
                      </a:r>
                      <a:r>
                        <a:rPr kumimoji="0" lang="en-US" sz="1800" b="0" i="0" u="none" strike="noStrike" cap="none" normalizeH="0" baseline="0" dirty="0">
                          <a:ln>
                            <a:noFill/>
                          </a:ln>
                          <a:solidFill>
                            <a:srgbClr val="000000"/>
                          </a:solidFill>
                          <a:effectLst/>
                          <a:latin typeface="CastleT" panose="020E0602050706020204" pitchFamily="34" charset="0"/>
                          <a:cs typeface="Arial" charset="0"/>
                        </a:rPr>
                        <a:t>F</a:t>
                      </a:r>
                      <a:r>
                        <a:rPr kumimoji="0" lang="en-US" sz="1400" b="0" i="0" u="none" strike="noStrike" cap="none" normalizeH="0" baseline="0" dirty="0">
                          <a:ln>
                            <a:noFill/>
                          </a:ln>
                          <a:solidFill>
                            <a:srgbClr val="000000"/>
                          </a:solidFill>
                          <a:effectLst/>
                          <a:latin typeface="CastleT" panose="020E0602050706020204" pitchFamily="34" charset="0"/>
                          <a:cs typeface="Arial" charset="0"/>
                        </a:rPr>
                        <a:t>illers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350" b="0" i="0" u="none" strike="noStrike" cap="none" normalizeH="0" baseline="0" dirty="0">
                          <a:ln>
                            <a:noFill/>
                          </a:ln>
                          <a:solidFill>
                            <a:srgbClr val="000000"/>
                          </a:solidFill>
                          <a:effectLst/>
                          <a:latin typeface="CastleT" panose="020E0602050706020204" pitchFamily="34" charset="0"/>
                          <a:cs typeface="Arial" charset="0"/>
                        </a:rPr>
                        <a:t>Kaolins, Mica/Quartz, Talc, Silicon compounds,  Wollastonite, Calcium Carbonate, MnO, Bentonite, Attapulgite, etc.</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584356">
                <a:tc>
                  <a:txBody>
                    <a:bodyPr/>
                    <a:lstStyle/>
                    <a:p>
                      <a:pPr marL="0" marR="0" lvl="0" indent="0" algn="l"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rgbClr val="000000"/>
                          </a:solidFill>
                          <a:effectLst/>
                          <a:latin typeface="CastleT" panose="020E0602050706020204" pitchFamily="34" charset="0"/>
                          <a:cs typeface="Arial" charset="0"/>
                        </a:rPr>
                        <a:t>A</a:t>
                      </a:r>
                      <a:r>
                        <a:rPr kumimoji="0" lang="en-US" sz="1400" b="0" i="0" u="none" strike="noStrike" cap="none" normalizeH="0" baseline="0" dirty="0">
                          <a:ln>
                            <a:noFill/>
                          </a:ln>
                          <a:solidFill>
                            <a:srgbClr val="000000"/>
                          </a:solidFill>
                          <a:effectLst/>
                          <a:latin typeface="CastleT" panose="020E0602050706020204" pitchFamily="34" charset="0"/>
                          <a:cs typeface="Arial" charset="0"/>
                        </a:rPr>
                        <a:t>gro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350" b="0" i="0" u="none" strike="noStrike" cap="none" normalizeH="0" baseline="0" dirty="0">
                          <a:ln>
                            <a:noFill/>
                          </a:ln>
                          <a:solidFill>
                            <a:srgbClr val="000000"/>
                          </a:solidFill>
                          <a:effectLst/>
                          <a:latin typeface="CastleT" panose="020E0602050706020204" pitchFamily="34" charset="0"/>
                          <a:cs typeface="Arial" charset="0"/>
                        </a:rPr>
                        <a:t>Inorganic and organic chemistries such as Magnesium Sulfate, EDTA Chelates, Sulphur, Insecticides, Fungicides, Pesticides, etc.</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675794">
                <a:tc>
                  <a:txBody>
                    <a:bodyPr/>
                    <a:lstStyle/>
                    <a:p>
                      <a:pPr marL="0" marR="0" lvl="0" indent="0" algn="l"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rgbClr val="000000"/>
                          </a:solidFill>
                          <a:effectLst/>
                          <a:latin typeface="CastleT" panose="020E0602050706020204" pitchFamily="34" charset="0"/>
                          <a:cs typeface="Arial" charset="0"/>
                        </a:rPr>
                        <a:t>O</a:t>
                      </a:r>
                      <a:r>
                        <a:rPr kumimoji="0" lang="en-US" sz="1400" b="0" i="0" u="none" strike="noStrike" cap="none" normalizeH="0" baseline="0" dirty="0">
                          <a:ln>
                            <a:noFill/>
                          </a:ln>
                          <a:solidFill>
                            <a:srgbClr val="000000"/>
                          </a:solidFill>
                          <a:effectLst/>
                          <a:latin typeface="CastleT" panose="020E0602050706020204" pitchFamily="34" charset="0"/>
                          <a:cs typeface="Arial" charset="0"/>
                        </a:rPr>
                        <a:t>thers..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tx1"/>
                        </a:buClr>
                        <a:buSzPct val="75000"/>
                        <a:buFont typeface="Wingdings" pitchFamily="2" charset="2"/>
                        <a:buNone/>
                        <a:tabLst/>
                      </a:pPr>
                      <a:r>
                        <a:rPr kumimoji="0" lang="en-US" sz="1350" b="0" i="0" u="none" strike="noStrike" cap="none" normalizeH="0" baseline="0" dirty="0">
                          <a:ln>
                            <a:noFill/>
                          </a:ln>
                          <a:solidFill>
                            <a:srgbClr val="000000"/>
                          </a:solidFill>
                          <a:effectLst/>
                          <a:latin typeface="CastleT" panose="020E0602050706020204" pitchFamily="34" charset="0"/>
                          <a:cs typeface="Arial" charset="0"/>
                        </a:rPr>
                        <a:t>Products for Rubber, Detergents, Textile, Paper, Lubricants, Oil Drilling, water treatment, metalworking, Construction, Glass, Leather, Solvents (IPA, ETAC, GBL), Composites, PU, etc.</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bl>
          </a:graphicData>
        </a:graphic>
      </p:graphicFrame>
      <p:sp>
        <p:nvSpPr>
          <p:cNvPr id="4" name="Rectangle 1"/>
          <p:cNvSpPr>
            <a:spLocks noChangeArrowheads="1"/>
          </p:cNvSpPr>
          <p:nvPr/>
        </p:nvSpPr>
        <p:spPr bwMode="auto">
          <a:xfrm>
            <a:off x="1371600" y="304800"/>
            <a:ext cx="4212948" cy="523220"/>
          </a:xfrm>
          <a:prstGeom prst="rect">
            <a:avLst/>
          </a:prstGeom>
          <a:noFill/>
          <a:ln w="9525">
            <a:noFill/>
            <a:miter lim="800000"/>
            <a:headEnd/>
            <a:tailEnd/>
          </a:ln>
        </p:spPr>
        <p:txBody>
          <a:bodyPr wrap="none">
            <a:spAutoFit/>
          </a:bodyPr>
          <a:lstStyle/>
          <a:p>
            <a:r>
              <a:rPr lang="en-US" sz="2800" u="sng" dirty="0">
                <a:solidFill>
                  <a:srgbClr val="000000"/>
                </a:solidFill>
                <a:latin typeface="CastleT" panose="020E0602050706020204" pitchFamily="34" charset="0"/>
                <a:ea typeface="Batang"/>
                <a:cs typeface="Batang"/>
              </a:rPr>
              <a:t>P</a:t>
            </a:r>
            <a:r>
              <a:rPr lang="en-US" u="sng" dirty="0">
                <a:solidFill>
                  <a:srgbClr val="000000"/>
                </a:solidFill>
                <a:latin typeface="CastleT" panose="020E0602050706020204" pitchFamily="34" charset="0"/>
                <a:ea typeface="Batang"/>
                <a:cs typeface="Batang"/>
              </a:rPr>
              <a:t>RODUCTS/CATEGORIES - </a:t>
            </a:r>
            <a:r>
              <a:rPr lang="en-US" sz="2000" u="sng" dirty="0">
                <a:solidFill>
                  <a:srgbClr val="000000"/>
                </a:solidFill>
                <a:latin typeface="CastleT" panose="020E0602050706020204" pitchFamily="34" charset="0"/>
                <a:ea typeface="Batang"/>
                <a:cs typeface="Batang"/>
              </a:rPr>
              <a:t>A</a:t>
            </a:r>
            <a:r>
              <a:rPr lang="en-US" u="sng" dirty="0">
                <a:solidFill>
                  <a:srgbClr val="000000"/>
                </a:solidFill>
                <a:latin typeface="CastleT" panose="020E0602050706020204" pitchFamily="34" charset="0"/>
                <a:ea typeface="Batang"/>
                <a:cs typeface="Batang"/>
              </a:rPr>
              <a:t>T </a:t>
            </a:r>
            <a:r>
              <a:rPr lang="en-US" sz="2000" u="sng" dirty="0">
                <a:solidFill>
                  <a:srgbClr val="000000"/>
                </a:solidFill>
                <a:latin typeface="CastleT" panose="020E0602050706020204" pitchFamily="34" charset="0"/>
                <a:ea typeface="Batang"/>
                <a:cs typeface="Batang"/>
              </a:rPr>
              <a:t>A</a:t>
            </a:r>
            <a:r>
              <a:rPr lang="en-US" u="sng" dirty="0">
                <a:solidFill>
                  <a:srgbClr val="000000"/>
                </a:solidFill>
                <a:latin typeface="CastleT" panose="020E0602050706020204" pitchFamily="34" charset="0"/>
                <a:ea typeface="Batang"/>
                <a:cs typeface="Batang"/>
              </a:rPr>
              <a:t> </a:t>
            </a:r>
            <a:r>
              <a:rPr lang="en-US" sz="2800" u="sng" dirty="0">
                <a:solidFill>
                  <a:srgbClr val="000000"/>
                </a:solidFill>
                <a:latin typeface="CastleT" panose="020E0602050706020204" pitchFamily="34" charset="0"/>
                <a:ea typeface="Batang"/>
                <a:cs typeface="Batang"/>
              </a:rPr>
              <a:t>G</a:t>
            </a:r>
            <a:r>
              <a:rPr lang="en-US" u="sng" dirty="0">
                <a:solidFill>
                  <a:srgbClr val="000000"/>
                </a:solidFill>
                <a:latin typeface="CastleT" panose="020E0602050706020204" pitchFamily="34" charset="0"/>
                <a:ea typeface="Batang"/>
                <a:cs typeface="Batang"/>
              </a:rPr>
              <a:t>LANCE</a:t>
            </a:r>
            <a:endParaRPr lang="en-US" dirty="0">
              <a:latin typeface="CastleT" panose="020E0602050706020204" pitchFamily="34" charset="0"/>
            </a:endParaRPr>
          </a:p>
        </p:txBody>
      </p:sp>
    </p:spTree>
    <p:extLst>
      <p:ext uri="{BB962C8B-B14F-4D97-AF65-F5344CB8AC3E}">
        <p14:creationId xmlns:p14="http://schemas.microsoft.com/office/powerpoint/2010/main" val="258782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1143000" y="76200"/>
            <a:ext cx="7848600" cy="6705600"/>
          </a:xfrm>
          <a:prstGeom prst="rect">
            <a:avLst/>
          </a:prstGeom>
          <a:solidFill>
            <a:schemeClr val="bg1">
              <a:alpha val="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IN"/>
          </a:p>
        </p:txBody>
      </p:sp>
      <p:sp>
        <p:nvSpPr>
          <p:cNvPr id="20483" name="Footer Placeholder 2"/>
          <p:cNvSpPr>
            <a:spLocks noGrp="1"/>
          </p:cNvSpPr>
          <p:nvPr>
            <p:ph type="ftr" sz="quarter" idx="11"/>
          </p:nvPr>
        </p:nvSpPr>
        <p:spPr bwMode="auto">
          <a:xfrm>
            <a:off x="6858000" y="6477000"/>
            <a:ext cx="2895600" cy="365125"/>
          </a:xfrm>
          <a:noFill/>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pPr>
            <a:r>
              <a:rPr lang="en-US" sz="1400" b="1" dirty="0">
                <a:solidFill>
                  <a:srgbClr val="000000"/>
                </a:solidFill>
                <a:latin typeface="CastleT" panose="020E0602050706020204" pitchFamily="34" charset="0"/>
                <a:cs typeface="Arial" pitchFamily="34" charset="0"/>
              </a:rPr>
              <a:t>C</a:t>
            </a:r>
            <a:r>
              <a:rPr lang="en-US" sz="1050" b="1" dirty="0">
                <a:solidFill>
                  <a:srgbClr val="000000"/>
                </a:solidFill>
                <a:latin typeface="CastleT" panose="020E0602050706020204" pitchFamily="34" charset="0"/>
                <a:cs typeface="Arial" pitchFamily="34" charset="0"/>
              </a:rPr>
              <a:t>HEM</a:t>
            </a:r>
            <a:r>
              <a:rPr lang="en-US" sz="1400" b="1" dirty="0">
                <a:solidFill>
                  <a:srgbClr val="000000"/>
                </a:solidFill>
                <a:latin typeface="CastleT" panose="020E0602050706020204" pitchFamily="34" charset="0"/>
                <a:cs typeface="Arial" pitchFamily="34" charset="0"/>
              </a:rPr>
              <a:t> C</a:t>
            </a:r>
            <a:r>
              <a:rPr lang="en-US" sz="1050" b="1" dirty="0">
                <a:solidFill>
                  <a:srgbClr val="000000"/>
                </a:solidFill>
                <a:latin typeface="CastleT" panose="020E0602050706020204" pitchFamily="34" charset="0"/>
                <a:cs typeface="Arial" pitchFamily="34" charset="0"/>
              </a:rPr>
              <a:t>ONNECTIONS </a:t>
            </a:r>
            <a:r>
              <a:rPr lang="en-US" sz="1400" b="1" dirty="0">
                <a:solidFill>
                  <a:srgbClr val="000000"/>
                </a:solidFill>
                <a:latin typeface="CastleT" panose="020E0602050706020204" pitchFamily="34" charset="0"/>
                <a:cs typeface="Arial" pitchFamily="34" charset="0"/>
              </a:rPr>
              <a:t>(INDIA)</a:t>
            </a:r>
          </a:p>
        </p:txBody>
      </p:sp>
      <p:sp>
        <p:nvSpPr>
          <p:cNvPr id="20484" name="Text Box 5"/>
          <p:cNvSpPr txBox="1">
            <a:spLocks noChangeArrowheads="1"/>
          </p:cNvSpPr>
          <p:nvPr/>
        </p:nvSpPr>
        <p:spPr bwMode="auto">
          <a:xfrm>
            <a:off x="1295400" y="1527446"/>
            <a:ext cx="3352796" cy="292388"/>
          </a:xfrm>
          <a:prstGeom prst="rect">
            <a:avLst/>
          </a:prstGeom>
          <a:solidFill>
            <a:srgbClr val="D3F5F4"/>
          </a:solidFill>
          <a:ln w="9525">
            <a:solidFill>
              <a:schemeClr val="tx1"/>
            </a:solidFill>
            <a:miter lim="800000"/>
            <a:headEnd/>
            <a:tailEnd/>
          </a:ln>
        </p:spPr>
        <p:txBody>
          <a:bodyPr wrap="square">
            <a:spAutoFit/>
          </a:bodyPr>
          <a:lstStyle/>
          <a:p>
            <a:pPr algn="ctr">
              <a:spcBef>
                <a:spcPct val="50000"/>
              </a:spcBef>
            </a:pPr>
            <a:r>
              <a:rPr lang="en-US" sz="1300" dirty="0">
                <a:solidFill>
                  <a:srgbClr val="000000"/>
                </a:solidFill>
                <a:latin typeface="CastleT" panose="020E0602050706020204" pitchFamily="34" charset="0"/>
              </a:rPr>
              <a:t>Enquiries from SBUs managers of partners       </a:t>
            </a:r>
          </a:p>
        </p:txBody>
      </p:sp>
      <p:sp>
        <p:nvSpPr>
          <p:cNvPr id="20485" name="Text Box 6"/>
          <p:cNvSpPr txBox="1">
            <a:spLocks noChangeArrowheads="1"/>
          </p:cNvSpPr>
          <p:nvPr/>
        </p:nvSpPr>
        <p:spPr bwMode="auto">
          <a:xfrm>
            <a:off x="1447800" y="2060846"/>
            <a:ext cx="2743200" cy="292388"/>
          </a:xfrm>
          <a:prstGeom prst="rect">
            <a:avLst/>
          </a:prstGeom>
          <a:solidFill>
            <a:srgbClr val="FFFF00"/>
          </a:solidFill>
          <a:ln w="9525">
            <a:solidFill>
              <a:schemeClr val="tx1"/>
            </a:solidFill>
            <a:miter lim="800000"/>
            <a:headEnd/>
            <a:tailEnd/>
          </a:ln>
        </p:spPr>
        <p:txBody>
          <a:bodyPr wrap="square">
            <a:spAutoFit/>
          </a:bodyPr>
          <a:lstStyle/>
          <a:p>
            <a:pPr algn="ctr">
              <a:spcBef>
                <a:spcPct val="50000"/>
              </a:spcBef>
            </a:pPr>
            <a:r>
              <a:rPr lang="en-US" sz="1300" dirty="0">
                <a:solidFill>
                  <a:srgbClr val="000000"/>
                </a:solidFill>
                <a:latin typeface="CastleT" panose="020E0602050706020204" pitchFamily="34" charset="0"/>
              </a:rPr>
              <a:t>Understand product &amp; desk search</a:t>
            </a:r>
          </a:p>
        </p:txBody>
      </p:sp>
      <p:sp>
        <p:nvSpPr>
          <p:cNvPr id="20486" name="Text Box 7"/>
          <p:cNvSpPr txBox="1">
            <a:spLocks noChangeArrowheads="1"/>
          </p:cNvSpPr>
          <p:nvPr/>
        </p:nvSpPr>
        <p:spPr bwMode="auto">
          <a:xfrm>
            <a:off x="1981200" y="3127646"/>
            <a:ext cx="5867400" cy="292388"/>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n-US" sz="1300" dirty="0">
                <a:solidFill>
                  <a:srgbClr val="000000"/>
                </a:solidFill>
                <a:latin typeface="CastleT" panose="020E0602050706020204" pitchFamily="34" charset="0"/>
              </a:rPr>
              <a:t>Contact the qualifying producers &amp; introduce the principal</a:t>
            </a:r>
          </a:p>
        </p:txBody>
      </p:sp>
      <p:sp>
        <p:nvSpPr>
          <p:cNvPr id="20487" name="Text Box 8"/>
          <p:cNvSpPr txBox="1">
            <a:spLocks noChangeArrowheads="1"/>
          </p:cNvSpPr>
          <p:nvPr/>
        </p:nvSpPr>
        <p:spPr bwMode="auto">
          <a:xfrm>
            <a:off x="2438400" y="3661046"/>
            <a:ext cx="4953000" cy="292388"/>
          </a:xfrm>
          <a:prstGeom prst="rect">
            <a:avLst/>
          </a:prstGeom>
          <a:solidFill>
            <a:srgbClr val="D3F5F4"/>
          </a:solidFill>
          <a:ln w="9525">
            <a:solidFill>
              <a:schemeClr val="tx1"/>
            </a:solidFill>
            <a:miter lim="800000"/>
            <a:headEnd/>
            <a:tailEnd/>
          </a:ln>
        </p:spPr>
        <p:txBody>
          <a:bodyPr>
            <a:spAutoFit/>
          </a:bodyPr>
          <a:lstStyle/>
          <a:p>
            <a:pPr algn="ctr">
              <a:spcBef>
                <a:spcPct val="50000"/>
              </a:spcBef>
            </a:pPr>
            <a:r>
              <a:rPr lang="en-US" sz="1300" dirty="0">
                <a:solidFill>
                  <a:srgbClr val="000000"/>
                </a:solidFill>
                <a:latin typeface="CastleT" panose="020E0602050706020204" pitchFamily="34" charset="0"/>
              </a:rPr>
              <a:t>Arrange offer, certificates, specification and samples</a:t>
            </a:r>
          </a:p>
        </p:txBody>
      </p:sp>
      <p:sp>
        <p:nvSpPr>
          <p:cNvPr id="20488" name="Text Box 9"/>
          <p:cNvSpPr txBox="1">
            <a:spLocks noChangeArrowheads="1"/>
          </p:cNvSpPr>
          <p:nvPr/>
        </p:nvSpPr>
        <p:spPr bwMode="auto">
          <a:xfrm>
            <a:off x="2819400" y="4194446"/>
            <a:ext cx="4191000" cy="292388"/>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n-US" sz="1300" dirty="0">
                <a:solidFill>
                  <a:srgbClr val="000000"/>
                </a:solidFill>
                <a:latin typeface="CastleT" panose="020E0602050706020204" pitchFamily="34" charset="0"/>
              </a:rPr>
              <a:t>Visit producers and undertake plant audit</a:t>
            </a:r>
          </a:p>
        </p:txBody>
      </p:sp>
      <p:sp>
        <p:nvSpPr>
          <p:cNvPr id="20489" name="Text Box 10"/>
          <p:cNvSpPr txBox="1">
            <a:spLocks noChangeArrowheads="1"/>
          </p:cNvSpPr>
          <p:nvPr/>
        </p:nvSpPr>
        <p:spPr bwMode="auto">
          <a:xfrm>
            <a:off x="3352800" y="5261246"/>
            <a:ext cx="3124200" cy="492443"/>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n-US" sz="1300" dirty="0">
                <a:solidFill>
                  <a:srgbClr val="000000"/>
                </a:solidFill>
                <a:latin typeface="CastleT" panose="020E0602050706020204" pitchFamily="34" charset="0"/>
              </a:rPr>
              <a:t>Arrange pre-shipment inspection, if required</a:t>
            </a:r>
          </a:p>
        </p:txBody>
      </p:sp>
      <p:sp>
        <p:nvSpPr>
          <p:cNvPr id="20490" name="Text Box 11"/>
          <p:cNvSpPr txBox="1">
            <a:spLocks noChangeArrowheads="1"/>
          </p:cNvSpPr>
          <p:nvPr/>
        </p:nvSpPr>
        <p:spPr bwMode="auto">
          <a:xfrm>
            <a:off x="3810000" y="6019800"/>
            <a:ext cx="2362200" cy="492443"/>
          </a:xfrm>
          <a:prstGeom prst="rect">
            <a:avLst/>
          </a:prstGeom>
          <a:solidFill>
            <a:srgbClr val="D3F5F4"/>
          </a:solidFill>
          <a:ln w="9525">
            <a:solidFill>
              <a:schemeClr val="tx1"/>
            </a:solidFill>
            <a:miter lim="800000"/>
            <a:headEnd/>
            <a:tailEnd/>
          </a:ln>
        </p:spPr>
        <p:txBody>
          <a:bodyPr>
            <a:spAutoFit/>
          </a:bodyPr>
          <a:lstStyle/>
          <a:p>
            <a:pPr algn="ctr">
              <a:spcBef>
                <a:spcPct val="50000"/>
              </a:spcBef>
            </a:pPr>
            <a:r>
              <a:rPr lang="en-US" sz="1300" dirty="0">
                <a:solidFill>
                  <a:srgbClr val="000000"/>
                </a:solidFill>
                <a:latin typeface="CastleT" panose="020E0602050706020204" pitchFamily="34" charset="0"/>
              </a:rPr>
              <a:t>Logistic support &amp; post shipment follow up.</a:t>
            </a:r>
          </a:p>
        </p:txBody>
      </p:sp>
      <p:sp>
        <p:nvSpPr>
          <p:cNvPr id="20491" name="Text Box 21"/>
          <p:cNvSpPr txBox="1">
            <a:spLocks noChangeArrowheads="1"/>
          </p:cNvSpPr>
          <p:nvPr/>
        </p:nvSpPr>
        <p:spPr bwMode="auto">
          <a:xfrm>
            <a:off x="3124200" y="4727846"/>
            <a:ext cx="3657600" cy="292388"/>
          </a:xfrm>
          <a:prstGeom prst="rect">
            <a:avLst/>
          </a:prstGeom>
          <a:solidFill>
            <a:srgbClr val="D3F5F4"/>
          </a:solidFill>
          <a:ln w="9525">
            <a:solidFill>
              <a:schemeClr val="tx1"/>
            </a:solidFill>
            <a:miter lim="800000"/>
            <a:headEnd/>
            <a:tailEnd/>
          </a:ln>
        </p:spPr>
        <p:txBody>
          <a:bodyPr>
            <a:spAutoFit/>
          </a:bodyPr>
          <a:lstStyle/>
          <a:p>
            <a:pPr algn="ctr">
              <a:spcBef>
                <a:spcPct val="50000"/>
              </a:spcBef>
            </a:pPr>
            <a:r>
              <a:rPr lang="en-US" sz="1300" dirty="0">
                <a:solidFill>
                  <a:srgbClr val="000000"/>
                </a:solidFill>
                <a:latin typeface="CastleT" panose="020E0602050706020204" pitchFamily="34" charset="0"/>
              </a:rPr>
              <a:t>Commercial negotiations and order placement</a:t>
            </a:r>
          </a:p>
        </p:txBody>
      </p:sp>
      <p:cxnSp>
        <p:nvCxnSpPr>
          <p:cNvPr id="13" name="Straight Arrow Connector 12"/>
          <p:cNvCxnSpPr>
            <a:cxnSpLocks noChangeShapeType="1"/>
          </p:cNvCxnSpPr>
          <p:nvPr/>
        </p:nvCxnSpPr>
        <p:spPr bwMode="auto">
          <a:xfrm>
            <a:off x="4953000" y="3953434"/>
            <a:ext cx="0" cy="241012"/>
          </a:xfrm>
          <a:prstGeom prst="straightConnector1">
            <a:avLst/>
          </a:prstGeom>
          <a:noFill/>
          <a:ln w="25400" algn="ctr">
            <a:solidFill>
              <a:srgbClr val="000000"/>
            </a:solidFill>
            <a:round/>
            <a:headEnd/>
            <a:tailEnd type="arrow" w="med" len="med"/>
          </a:ln>
          <a:effectLst>
            <a:outerShdw dist="20000" dir="5400000" rotWithShape="0">
              <a:srgbClr val="000000">
                <a:alpha val="37999"/>
              </a:srgbClr>
            </a:outerShdw>
          </a:effectLst>
        </p:spPr>
      </p:cxnSp>
      <p:cxnSp>
        <p:nvCxnSpPr>
          <p:cNvPr id="14" name="Straight Arrow Connector 13"/>
          <p:cNvCxnSpPr/>
          <p:nvPr/>
        </p:nvCxnSpPr>
        <p:spPr>
          <a:xfrm>
            <a:off x="2895598" y="1811611"/>
            <a:ext cx="2" cy="257173"/>
          </a:xfrm>
          <a:prstGeom prst="straightConnector1">
            <a:avLst/>
          </a:prstGeom>
          <a:ln>
            <a:solidFill>
              <a:srgbClr val="000000"/>
            </a:solidFill>
            <a:tailEnd type="arrow"/>
          </a:ln>
        </p:spPr>
        <p:style>
          <a:lnRef idx="2">
            <a:schemeClr val="dk1"/>
          </a:lnRef>
          <a:fillRef idx="0">
            <a:schemeClr val="dk1"/>
          </a:fillRef>
          <a:effectRef idx="1">
            <a:schemeClr val="dk1"/>
          </a:effectRef>
          <a:fontRef idx="minor">
            <a:schemeClr val="tx1"/>
          </a:fontRef>
        </p:style>
      </p:cxnSp>
      <p:cxnSp>
        <p:nvCxnSpPr>
          <p:cNvPr id="16" name="Straight Arrow Connector 15"/>
          <p:cNvCxnSpPr>
            <a:cxnSpLocks noChangeShapeType="1"/>
          </p:cNvCxnSpPr>
          <p:nvPr/>
        </p:nvCxnSpPr>
        <p:spPr bwMode="auto">
          <a:xfrm>
            <a:off x="4953000" y="3420034"/>
            <a:ext cx="0" cy="241012"/>
          </a:xfrm>
          <a:prstGeom prst="straightConnector1">
            <a:avLst/>
          </a:prstGeom>
          <a:noFill/>
          <a:ln w="25400" algn="ctr">
            <a:solidFill>
              <a:srgbClr val="000000"/>
            </a:solidFill>
            <a:round/>
            <a:headEnd/>
            <a:tailEnd type="arrow" w="med" len="med"/>
          </a:ln>
          <a:effectLst>
            <a:outerShdw dist="20000" dir="5400000" rotWithShape="0">
              <a:srgbClr val="000000">
                <a:alpha val="37999"/>
              </a:srgbClr>
            </a:outerShdw>
          </a:effectLst>
        </p:spPr>
      </p:cxnSp>
      <p:cxnSp>
        <p:nvCxnSpPr>
          <p:cNvPr id="17" name="Straight Arrow Connector 16"/>
          <p:cNvCxnSpPr>
            <a:cxnSpLocks noChangeShapeType="1"/>
          </p:cNvCxnSpPr>
          <p:nvPr/>
        </p:nvCxnSpPr>
        <p:spPr bwMode="auto">
          <a:xfrm>
            <a:off x="4953000" y="5770563"/>
            <a:ext cx="0" cy="249237"/>
          </a:xfrm>
          <a:prstGeom prst="straightConnector1">
            <a:avLst/>
          </a:prstGeom>
          <a:noFill/>
          <a:ln w="25400" algn="ctr">
            <a:solidFill>
              <a:srgbClr val="000000"/>
            </a:solidFill>
            <a:round/>
            <a:headEnd/>
            <a:tailEnd type="arrow" w="med" len="med"/>
          </a:ln>
          <a:effectLst>
            <a:outerShdw dist="20000" dir="5400000" rotWithShape="0">
              <a:srgbClr val="000000">
                <a:alpha val="37999"/>
              </a:srgbClr>
            </a:outerShdw>
          </a:effectLst>
        </p:spPr>
      </p:cxnSp>
      <p:sp>
        <p:nvSpPr>
          <p:cNvPr id="20497" name="Text Box 3"/>
          <p:cNvSpPr txBox="1">
            <a:spLocks noChangeArrowheads="1"/>
          </p:cNvSpPr>
          <p:nvPr/>
        </p:nvSpPr>
        <p:spPr bwMode="auto">
          <a:xfrm>
            <a:off x="4953000" y="1527446"/>
            <a:ext cx="3733800" cy="292388"/>
          </a:xfrm>
          <a:prstGeom prst="rect">
            <a:avLst/>
          </a:prstGeom>
          <a:solidFill>
            <a:srgbClr val="D3F5F4"/>
          </a:solidFill>
          <a:ln w="9525">
            <a:solidFill>
              <a:schemeClr val="tx1"/>
            </a:solidFill>
            <a:miter lim="800000"/>
            <a:headEnd/>
            <a:tailEnd/>
          </a:ln>
        </p:spPr>
        <p:txBody>
          <a:bodyPr wrap="square">
            <a:spAutoFit/>
          </a:bodyPr>
          <a:lstStyle/>
          <a:p>
            <a:pPr algn="ctr">
              <a:spcBef>
                <a:spcPct val="50000"/>
              </a:spcBef>
            </a:pPr>
            <a:r>
              <a:rPr lang="en-US" sz="1300" dirty="0">
                <a:solidFill>
                  <a:srgbClr val="000000"/>
                </a:solidFill>
                <a:latin typeface="CastleT" panose="020E0602050706020204" pitchFamily="34" charset="0"/>
              </a:rPr>
              <a:t>Analyzing India’s strength – products</a:t>
            </a:r>
          </a:p>
        </p:txBody>
      </p:sp>
      <p:sp>
        <p:nvSpPr>
          <p:cNvPr id="20498" name="Text Box 4"/>
          <p:cNvSpPr txBox="1">
            <a:spLocks noChangeArrowheads="1"/>
          </p:cNvSpPr>
          <p:nvPr/>
        </p:nvSpPr>
        <p:spPr bwMode="auto">
          <a:xfrm>
            <a:off x="4953000" y="2060846"/>
            <a:ext cx="3581400" cy="292388"/>
          </a:xfrm>
          <a:prstGeom prst="rect">
            <a:avLst/>
          </a:prstGeom>
          <a:solidFill>
            <a:srgbClr val="FFFF00"/>
          </a:solidFill>
          <a:ln w="9525">
            <a:solidFill>
              <a:schemeClr val="tx1"/>
            </a:solidFill>
            <a:miter lim="800000"/>
            <a:headEnd/>
            <a:tailEnd/>
          </a:ln>
        </p:spPr>
        <p:txBody>
          <a:bodyPr wrap="square">
            <a:spAutoFit/>
          </a:bodyPr>
          <a:lstStyle/>
          <a:p>
            <a:pPr algn="ctr">
              <a:spcBef>
                <a:spcPct val="50000"/>
              </a:spcBef>
            </a:pPr>
            <a:r>
              <a:rPr lang="en-US" sz="1300" dirty="0">
                <a:solidFill>
                  <a:srgbClr val="000000"/>
                </a:solidFill>
                <a:latin typeface="CastleT" panose="020E0602050706020204" pitchFamily="34" charset="0"/>
              </a:rPr>
              <a:t>Suggest SBUs managers &amp; generate enquiries</a:t>
            </a:r>
          </a:p>
        </p:txBody>
      </p:sp>
      <p:sp>
        <p:nvSpPr>
          <p:cNvPr id="20499" name="Text Box 5"/>
          <p:cNvSpPr txBox="1">
            <a:spLocks noChangeArrowheads="1"/>
          </p:cNvSpPr>
          <p:nvPr/>
        </p:nvSpPr>
        <p:spPr bwMode="auto">
          <a:xfrm>
            <a:off x="1600200" y="2594246"/>
            <a:ext cx="6629400" cy="292388"/>
          </a:xfrm>
          <a:prstGeom prst="rect">
            <a:avLst/>
          </a:prstGeom>
          <a:solidFill>
            <a:srgbClr val="D3F5F4"/>
          </a:solidFill>
          <a:ln w="9525">
            <a:solidFill>
              <a:schemeClr val="tx1"/>
            </a:solidFill>
            <a:miter lim="800000"/>
            <a:headEnd/>
            <a:tailEnd/>
          </a:ln>
        </p:spPr>
        <p:txBody>
          <a:bodyPr>
            <a:spAutoFit/>
          </a:bodyPr>
          <a:lstStyle/>
          <a:p>
            <a:pPr algn="ctr">
              <a:spcBef>
                <a:spcPct val="50000"/>
              </a:spcBef>
            </a:pPr>
            <a:r>
              <a:rPr lang="en-US" sz="1300" dirty="0">
                <a:solidFill>
                  <a:srgbClr val="000000"/>
                </a:solidFill>
                <a:latin typeface="CastleT" panose="020E0602050706020204" pitchFamily="34" charset="0"/>
              </a:rPr>
              <a:t>Finding out competent producers using database and personal contacts</a:t>
            </a:r>
          </a:p>
        </p:txBody>
      </p:sp>
      <p:cxnSp>
        <p:nvCxnSpPr>
          <p:cNvPr id="22" name="Straight Arrow Connector 21"/>
          <p:cNvCxnSpPr>
            <a:cxnSpLocks/>
            <a:stCxn id="20498" idx="2"/>
          </p:cNvCxnSpPr>
          <p:nvPr/>
        </p:nvCxnSpPr>
        <p:spPr>
          <a:xfrm>
            <a:off x="6743700" y="2353234"/>
            <a:ext cx="0" cy="257916"/>
          </a:xfrm>
          <a:prstGeom prst="straightConnector1">
            <a:avLst/>
          </a:prstGeom>
          <a:ln>
            <a:solidFill>
              <a:srgbClr val="000000"/>
            </a:solidFill>
            <a:tailEnd type="arrow"/>
          </a:ln>
        </p:spPr>
        <p:style>
          <a:lnRef idx="2">
            <a:schemeClr val="dk1"/>
          </a:lnRef>
          <a:fillRef idx="0">
            <a:schemeClr val="dk1"/>
          </a:fillRef>
          <a:effectRef idx="1">
            <a:schemeClr val="dk1"/>
          </a:effectRef>
          <a:fontRef idx="minor">
            <a:schemeClr val="tx1"/>
          </a:fontRef>
        </p:style>
      </p:cxnSp>
      <p:cxnSp>
        <p:nvCxnSpPr>
          <p:cNvPr id="23" name="Straight Arrow Connector 22"/>
          <p:cNvCxnSpPr>
            <a:cxnSpLocks noChangeShapeType="1"/>
          </p:cNvCxnSpPr>
          <p:nvPr/>
        </p:nvCxnSpPr>
        <p:spPr bwMode="auto">
          <a:xfrm>
            <a:off x="4953000" y="2886634"/>
            <a:ext cx="0" cy="241012"/>
          </a:xfrm>
          <a:prstGeom prst="straightConnector1">
            <a:avLst/>
          </a:prstGeom>
          <a:noFill/>
          <a:ln w="25400" algn="ctr">
            <a:solidFill>
              <a:srgbClr val="000000"/>
            </a:solidFill>
            <a:round/>
            <a:headEnd/>
            <a:tailEnd type="arrow" w="med" len="med"/>
          </a:ln>
          <a:effectLst>
            <a:outerShdw dist="20000" dir="5400000" rotWithShape="0">
              <a:srgbClr val="000000">
                <a:alpha val="37999"/>
              </a:srgbClr>
            </a:outerShdw>
          </a:effectLst>
        </p:spPr>
      </p:cxnSp>
      <p:sp>
        <p:nvSpPr>
          <p:cNvPr id="24" name="Oval 23"/>
          <p:cNvSpPr/>
          <p:nvPr/>
        </p:nvSpPr>
        <p:spPr>
          <a:xfrm rot="20377236">
            <a:off x="1195806" y="5030923"/>
            <a:ext cx="1905000" cy="9144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solidFill>
                <a:srgbClr val="000000"/>
              </a:solidFill>
            </a:endParaRPr>
          </a:p>
        </p:txBody>
      </p:sp>
      <p:sp>
        <p:nvSpPr>
          <p:cNvPr id="20504" name="TextBox 283"/>
          <p:cNvSpPr txBox="1">
            <a:spLocks noChangeArrowheads="1"/>
          </p:cNvSpPr>
          <p:nvPr/>
        </p:nvSpPr>
        <p:spPr bwMode="auto">
          <a:xfrm rot="21101208">
            <a:off x="1317860" y="5247998"/>
            <a:ext cx="1626887" cy="492443"/>
          </a:xfrm>
          <a:prstGeom prst="rect">
            <a:avLst/>
          </a:prstGeom>
          <a:noFill/>
          <a:ln w="9525">
            <a:noFill/>
            <a:miter lim="800000"/>
            <a:headEnd/>
            <a:tailEnd/>
          </a:ln>
        </p:spPr>
        <p:txBody>
          <a:bodyPr wrap="square">
            <a:spAutoFit/>
          </a:bodyPr>
          <a:lstStyle/>
          <a:p>
            <a:pPr algn="ctr"/>
            <a:r>
              <a:rPr lang="en-US" sz="1300" dirty="0">
                <a:solidFill>
                  <a:srgbClr val="000000"/>
                </a:solidFill>
                <a:latin typeface="CastleT" panose="020E0602050706020204" pitchFamily="34" charset="0"/>
              </a:rPr>
              <a:t>Arranging Exclusive Representations</a:t>
            </a:r>
            <a:endParaRPr lang="en-IN" sz="1300" dirty="0">
              <a:solidFill>
                <a:srgbClr val="000000"/>
              </a:solidFill>
              <a:latin typeface="CastleT" panose="020E0602050706020204" pitchFamily="34" charset="0"/>
            </a:endParaRPr>
          </a:p>
        </p:txBody>
      </p:sp>
      <p:sp>
        <p:nvSpPr>
          <p:cNvPr id="26" name="Oval 25"/>
          <p:cNvSpPr/>
          <p:nvPr/>
        </p:nvSpPr>
        <p:spPr>
          <a:xfrm rot="20308032">
            <a:off x="6959331" y="4965891"/>
            <a:ext cx="1905000" cy="9144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solidFill>
                <a:srgbClr val="000000"/>
              </a:solidFill>
            </a:endParaRPr>
          </a:p>
        </p:txBody>
      </p:sp>
      <p:sp>
        <p:nvSpPr>
          <p:cNvPr id="20506" name="TextBox 287"/>
          <p:cNvSpPr txBox="1">
            <a:spLocks noChangeArrowheads="1"/>
          </p:cNvSpPr>
          <p:nvPr/>
        </p:nvSpPr>
        <p:spPr bwMode="auto">
          <a:xfrm rot="-1367914">
            <a:off x="7201653" y="5138070"/>
            <a:ext cx="1447800" cy="492443"/>
          </a:xfrm>
          <a:prstGeom prst="rect">
            <a:avLst/>
          </a:prstGeom>
          <a:noFill/>
          <a:ln w="9525">
            <a:noFill/>
            <a:miter lim="800000"/>
            <a:headEnd/>
            <a:tailEnd/>
          </a:ln>
        </p:spPr>
        <p:txBody>
          <a:bodyPr>
            <a:spAutoFit/>
          </a:bodyPr>
          <a:lstStyle/>
          <a:p>
            <a:pPr algn="ctr"/>
            <a:r>
              <a:rPr lang="en-US" sz="1300" dirty="0">
                <a:solidFill>
                  <a:srgbClr val="000000"/>
                </a:solidFill>
                <a:latin typeface="CastleT" panose="020E0602050706020204" pitchFamily="34" charset="0"/>
              </a:rPr>
              <a:t>Contract Manufacturing</a:t>
            </a:r>
            <a:endParaRPr lang="en-IN" sz="1300" dirty="0">
              <a:solidFill>
                <a:srgbClr val="000000"/>
              </a:solidFill>
              <a:latin typeface="CastleT" panose="020E0602050706020204" pitchFamily="34" charset="0"/>
            </a:endParaRPr>
          </a:p>
        </p:txBody>
      </p:sp>
      <p:cxnSp>
        <p:nvCxnSpPr>
          <p:cNvPr id="28" name="Straight Arrow Connector 27"/>
          <p:cNvCxnSpPr>
            <a:cxnSpLocks noChangeShapeType="1"/>
          </p:cNvCxnSpPr>
          <p:nvPr/>
        </p:nvCxnSpPr>
        <p:spPr bwMode="auto">
          <a:xfrm>
            <a:off x="4953000" y="4478609"/>
            <a:ext cx="0" cy="249237"/>
          </a:xfrm>
          <a:prstGeom prst="straightConnector1">
            <a:avLst/>
          </a:prstGeom>
          <a:noFill/>
          <a:ln w="25400" algn="ctr">
            <a:solidFill>
              <a:srgbClr val="000000"/>
            </a:solidFill>
            <a:round/>
            <a:headEnd/>
            <a:tailEnd type="arrow" w="med" len="med"/>
          </a:ln>
          <a:effectLst>
            <a:outerShdw dist="20000" dir="5400000" rotWithShape="0">
              <a:srgbClr val="000000">
                <a:alpha val="37999"/>
              </a:srgbClr>
            </a:outerShdw>
          </a:effectLst>
        </p:spPr>
      </p:cxnSp>
      <p:cxnSp>
        <p:nvCxnSpPr>
          <p:cNvPr id="29" name="Straight Arrow Connector 28"/>
          <p:cNvCxnSpPr>
            <a:cxnSpLocks noChangeShapeType="1"/>
          </p:cNvCxnSpPr>
          <p:nvPr/>
        </p:nvCxnSpPr>
        <p:spPr bwMode="auto">
          <a:xfrm>
            <a:off x="4953000" y="5032646"/>
            <a:ext cx="0" cy="249238"/>
          </a:xfrm>
          <a:prstGeom prst="straightConnector1">
            <a:avLst/>
          </a:prstGeom>
          <a:noFill/>
          <a:ln w="25400" algn="ctr">
            <a:solidFill>
              <a:srgbClr val="000000"/>
            </a:solidFill>
            <a:round/>
            <a:headEnd/>
            <a:tailEnd type="arrow" w="med" len="med"/>
          </a:ln>
          <a:effectLst>
            <a:outerShdw dist="20000" dir="5400000" rotWithShape="0">
              <a:srgbClr val="000000">
                <a:alpha val="37999"/>
              </a:srgbClr>
            </a:outerShdw>
          </a:effectLst>
        </p:spPr>
      </p:cxnSp>
      <p:sp>
        <p:nvSpPr>
          <p:cNvPr id="30" name="Rectangle 1"/>
          <p:cNvSpPr>
            <a:spLocks noChangeArrowheads="1"/>
          </p:cNvSpPr>
          <p:nvPr/>
        </p:nvSpPr>
        <p:spPr bwMode="auto">
          <a:xfrm>
            <a:off x="1447800" y="304800"/>
            <a:ext cx="2170402" cy="523220"/>
          </a:xfrm>
          <a:prstGeom prst="rect">
            <a:avLst/>
          </a:prstGeom>
          <a:noFill/>
          <a:ln w="9525">
            <a:noFill/>
            <a:miter lim="800000"/>
            <a:headEnd/>
            <a:tailEnd/>
          </a:ln>
        </p:spPr>
        <p:txBody>
          <a:bodyPr wrap="none">
            <a:spAutoFit/>
          </a:bodyPr>
          <a:lstStyle/>
          <a:p>
            <a:r>
              <a:rPr lang="en-US" sz="2800" u="sng" dirty="0">
                <a:solidFill>
                  <a:srgbClr val="000000"/>
                </a:solidFill>
                <a:latin typeface="CastleT" panose="020E0602050706020204" pitchFamily="34" charset="0"/>
                <a:ea typeface="Batang"/>
                <a:cs typeface="Batang"/>
              </a:rPr>
              <a:t>B</a:t>
            </a:r>
            <a:r>
              <a:rPr lang="en-US" u="sng" dirty="0">
                <a:solidFill>
                  <a:srgbClr val="000000"/>
                </a:solidFill>
                <a:latin typeface="CastleT" panose="020E0602050706020204" pitchFamily="34" charset="0"/>
                <a:ea typeface="Batang"/>
                <a:cs typeface="Batang"/>
              </a:rPr>
              <a:t>USINESS </a:t>
            </a:r>
            <a:r>
              <a:rPr lang="en-US" sz="2800" u="sng" dirty="0">
                <a:solidFill>
                  <a:srgbClr val="000000"/>
                </a:solidFill>
                <a:latin typeface="CastleT" panose="020E0602050706020204" pitchFamily="34" charset="0"/>
                <a:ea typeface="Batang"/>
                <a:cs typeface="Batang"/>
              </a:rPr>
              <a:t>P</a:t>
            </a:r>
            <a:r>
              <a:rPr lang="en-US" u="sng" dirty="0">
                <a:solidFill>
                  <a:srgbClr val="000000"/>
                </a:solidFill>
                <a:latin typeface="CastleT" panose="020E0602050706020204" pitchFamily="34" charset="0"/>
                <a:ea typeface="Batang"/>
                <a:cs typeface="Batang"/>
              </a:rPr>
              <a:t>ROCESS</a:t>
            </a:r>
            <a:endParaRPr lang="en-US" dirty="0">
              <a:latin typeface="CastleT" panose="020E0602050706020204" pitchFamily="34" charset="0"/>
            </a:endParaRPr>
          </a:p>
        </p:txBody>
      </p:sp>
      <p:cxnSp>
        <p:nvCxnSpPr>
          <p:cNvPr id="34" name="Straight Arrow Connector 33"/>
          <p:cNvCxnSpPr/>
          <p:nvPr/>
        </p:nvCxnSpPr>
        <p:spPr>
          <a:xfrm>
            <a:off x="6857998" y="1800227"/>
            <a:ext cx="2" cy="257173"/>
          </a:xfrm>
          <a:prstGeom prst="straightConnector1">
            <a:avLst/>
          </a:prstGeom>
          <a:ln>
            <a:solidFill>
              <a:srgbClr val="000000"/>
            </a:solidFill>
            <a:tailEnd type="arrow"/>
          </a:ln>
        </p:spPr>
        <p:style>
          <a:lnRef idx="2">
            <a:schemeClr val="dk1"/>
          </a:lnRef>
          <a:fillRef idx="0">
            <a:schemeClr val="dk1"/>
          </a:fillRef>
          <a:effectRef idx="1">
            <a:schemeClr val="dk1"/>
          </a:effectRef>
          <a:fontRef idx="minor">
            <a:schemeClr val="tx1"/>
          </a:fontRef>
        </p:style>
      </p:cxnSp>
      <p:cxnSp>
        <p:nvCxnSpPr>
          <p:cNvPr id="31" name="Straight Arrow Connector 30"/>
          <p:cNvCxnSpPr/>
          <p:nvPr/>
        </p:nvCxnSpPr>
        <p:spPr>
          <a:xfrm flipH="1">
            <a:off x="2819400" y="2362200"/>
            <a:ext cx="3174" cy="248950"/>
          </a:xfrm>
          <a:prstGeom prst="straightConnector1">
            <a:avLst/>
          </a:prstGeom>
          <a:ln>
            <a:solidFill>
              <a:srgbClr val="000000"/>
            </a:solidFill>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517055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029200" y="838200"/>
            <a:ext cx="3962400" cy="5953125"/>
          </a:xfrm>
          <a:prstGeom prst="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1143000" y="828675"/>
            <a:ext cx="3733800" cy="5962650"/>
          </a:xfrm>
          <a:prstGeom prst="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506" name="Rectangle 20"/>
          <p:cNvSpPr>
            <a:spLocks noChangeArrowheads="1"/>
          </p:cNvSpPr>
          <p:nvPr/>
        </p:nvSpPr>
        <p:spPr bwMode="auto">
          <a:xfrm>
            <a:off x="5181600" y="914400"/>
            <a:ext cx="3733800" cy="5524589"/>
          </a:xfrm>
          <a:prstGeom prst="rect">
            <a:avLst/>
          </a:prstGeom>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marL="285750" indent="-285750" defTabSz="911225">
              <a:spcBef>
                <a:spcPts val="0"/>
              </a:spcBef>
              <a:spcAft>
                <a:spcPts val="600"/>
              </a:spcAft>
              <a:buFont typeface="Wingdings" panose="05000000000000000000" pitchFamily="2" charset="2"/>
              <a:buChar char="Ø"/>
              <a:tabLst>
                <a:tab pos="336550" algn="l"/>
              </a:tabLst>
            </a:pPr>
            <a:r>
              <a:rPr lang="en-US" sz="1400" dirty="0">
                <a:solidFill>
                  <a:srgbClr val="000000"/>
                </a:solidFill>
                <a:latin typeface="CastleT" panose="020E0602050706020204" pitchFamily="34" charset="0"/>
                <a:cs typeface="Arial" panose="020B0604020202020204" pitchFamily="34" charset="0"/>
              </a:rPr>
              <a:t>Packaging &amp; stuffing inspection</a:t>
            </a:r>
          </a:p>
          <a:p>
            <a:pPr marL="285750" indent="-285750" defTabSz="911225">
              <a:spcBef>
                <a:spcPts val="0"/>
              </a:spcBef>
              <a:spcAft>
                <a:spcPts val="600"/>
              </a:spcAft>
              <a:buFont typeface="Wingdings" panose="05000000000000000000" pitchFamily="2" charset="2"/>
              <a:buChar char="Ø"/>
              <a:tabLst>
                <a:tab pos="336550" algn="l"/>
              </a:tabLst>
            </a:pPr>
            <a:r>
              <a:rPr lang="en-US" sz="1400" dirty="0">
                <a:solidFill>
                  <a:srgbClr val="000000"/>
                </a:solidFill>
                <a:latin typeface="CastleT" panose="020E0602050706020204" pitchFamily="34" charset="0"/>
                <a:cs typeface="Arial" panose="020B0604020202020204" pitchFamily="34" charset="0"/>
              </a:rPr>
              <a:t>Promoting partners within the Indian industry, visiting exhibitions, personal meetings </a:t>
            </a:r>
          </a:p>
          <a:p>
            <a:pPr marL="285750" indent="-285750" defTabSz="911225">
              <a:spcBef>
                <a:spcPts val="0"/>
              </a:spcBef>
              <a:spcAft>
                <a:spcPts val="600"/>
              </a:spcAft>
              <a:buFont typeface="Wingdings" panose="05000000000000000000" pitchFamily="2" charset="2"/>
              <a:buChar char="Ø"/>
              <a:tabLst>
                <a:tab pos="336550" algn="l"/>
              </a:tabLst>
            </a:pPr>
            <a:r>
              <a:rPr lang="en-US" sz="1400" dirty="0">
                <a:solidFill>
                  <a:srgbClr val="000000"/>
                </a:solidFill>
                <a:latin typeface="CastleT" panose="020E0602050706020204" pitchFamily="34" charset="0"/>
                <a:cs typeface="Arial" panose="020B0604020202020204" pitchFamily="34" charset="0"/>
              </a:rPr>
              <a:t>Joint promotional activities along with partners (advertisement in trade journals, joint participation in exhibitions, etc.)</a:t>
            </a:r>
          </a:p>
          <a:p>
            <a:pPr marL="285750" indent="-285750" defTabSz="911225">
              <a:spcBef>
                <a:spcPts val="0"/>
              </a:spcBef>
              <a:spcAft>
                <a:spcPts val="600"/>
              </a:spcAft>
              <a:buFont typeface="Wingdings" panose="05000000000000000000" pitchFamily="2" charset="2"/>
              <a:buChar char="Ø"/>
              <a:tabLst>
                <a:tab pos="336550" algn="l"/>
              </a:tabLst>
            </a:pPr>
            <a:r>
              <a:rPr lang="en-US" sz="1400" dirty="0">
                <a:solidFill>
                  <a:srgbClr val="000000"/>
                </a:solidFill>
                <a:latin typeface="CastleT" panose="020E0602050706020204" pitchFamily="34" charset="0"/>
                <a:cs typeface="Arial" panose="020B0604020202020204" pitchFamily="34" charset="0"/>
              </a:rPr>
              <a:t>Distribution agreement negotiations </a:t>
            </a:r>
          </a:p>
          <a:p>
            <a:pPr marL="285750" indent="-285750" defTabSz="911225">
              <a:spcBef>
                <a:spcPts val="0"/>
              </a:spcBef>
              <a:spcAft>
                <a:spcPts val="600"/>
              </a:spcAft>
              <a:buFont typeface="Wingdings" panose="05000000000000000000" pitchFamily="2" charset="2"/>
              <a:buChar char="Ø"/>
              <a:tabLst>
                <a:tab pos="336550" algn="l"/>
              </a:tabLst>
            </a:pPr>
            <a:r>
              <a:rPr lang="en-US" sz="1400" dirty="0">
                <a:solidFill>
                  <a:srgbClr val="000000"/>
                </a:solidFill>
                <a:latin typeface="CastleT" panose="020E0602050706020204" pitchFamily="34" charset="0"/>
                <a:cs typeface="Arial" panose="020B0604020202020204" pitchFamily="34" charset="0"/>
              </a:rPr>
              <a:t>Planning and accompanying partners’ visits to India (even to remotest places)</a:t>
            </a:r>
          </a:p>
          <a:p>
            <a:pPr marL="285750" indent="-285750" defTabSz="911225">
              <a:spcBef>
                <a:spcPts val="0"/>
              </a:spcBef>
              <a:spcAft>
                <a:spcPts val="600"/>
              </a:spcAft>
              <a:buFont typeface="Wingdings" panose="05000000000000000000" pitchFamily="2" charset="2"/>
              <a:buChar char="Ø"/>
              <a:tabLst>
                <a:tab pos="336550" algn="l"/>
              </a:tabLst>
            </a:pPr>
            <a:r>
              <a:rPr lang="en-US" sz="1400" dirty="0">
                <a:solidFill>
                  <a:srgbClr val="000000"/>
                </a:solidFill>
                <a:latin typeface="CastleT" panose="020E0602050706020204" pitchFamily="34" charset="0"/>
                <a:cs typeface="Arial" panose="020B0604020202020204" pitchFamily="34" charset="0"/>
              </a:rPr>
              <a:t>Co-coordinating with industrial and govt. bodies and keeping partners informed about govt. policies, socio-economic &amp; political situation of the country.</a:t>
            </a:r>
          </a:p>
          <a:p>
            <a:pPr marL="285750" indent="-285750" defTabSz="911225">
              <a:spcBef>
                <a:spcPts val="0"/>
              </a:spcBef>
              <a:spcAft>
                <a:spcPts val="600"/>
              </a:spcAft>
              <a:buFont typeface="Wingdings" panose="05000000000000000000" pitchFamily="2" charset="2"/>
              <a:buChar char="Ø"/>
              <a:tabLst>
                <a:tab pos="336550" algn="l"/>
              </a:tabLst>
            </a:pPr>
            <a:r>
              <a:rPr lang="en-US" sz="1400" dirty="0">
                <a:solidFill>
                  <a:srgbClr val="000000"/>
                </a:solidFill>
                <a:latin typeface="CastleT" panose="020E0602050706020204" pitchFamily="34" charset="0"/>
                <a:cs typeface="Arial" panose="020B0604020202020204" pitchFamily="34" charset="0"/>
              </a:rPr>
              <a:t>Visiting partners’ offices from time to time to update &amp; exchange views.</a:t>
            </a:r>
          </a:p>
          <a:p>
            <a:pPr marL="285750" indent="-285750" defTabSz="911225">
              <a:spcBef>
                <a:spcPts val="0"/>
              </a:spcBef>
              <a:spcAft>
                <a:spcPts val="600"/>
              </a:spcAft>
              <a:buFont typeface="Wingdings" panose="05000000000000000000" pitchFamily="2" charset="2"/>
              <a:buChar char="Ø"/>
              <a:tabLst>
                <a:tab pos="336550" algn="l"/>
              </a:tabLst>
            </a:pPr>
            <a:r>
              <a:rPr lang="en-US" sz="1400" dirty="0">
                <a:solidFill>
                  <a:srgbClr val="000000"/>
                </a:solidFill>
                <a:latin typeface="CastleT" panose="020E0602050706020204" pitchFamily="34" charset="0"/>
                <a:cs typeface="Arial" panose="020B0604020202020204" pitchFamily="34" charset="0"/>
              </a:rPr>
              <a:t>Informing partners about new market/products development possibilities </a:t>
            </a:r>
          </a:p>
          <a:p>
            <a:pPr marL="285750" indent="-285750" defTabSz="911225">
              <a:spcBef>
                <a:spcPts val="0"/>
              </a:spcBef>
              <a:spcAft>
                <a:spcPts val="600"/>
              </a:spcAft>
              <a:buFont typeface="Wingdings" panose="05000000000000000000" pitchFamily="2" charset="2"/>
              <a:buChar char="Ø"/>
              <a:tabLst>
                <a:tab pos="336550" algn="l"/>
              </a:tabLst>
            </a:pPr>
            <a:r>
              <a:rPr lang="en-US" sz="1400" dirty="0">
                <a:solidFill>
                  <a:srgbClr val="000000"/>
                </a:solidFill>
                <a:latin typeface="CastleT" panose="020E0602050706020204" pitchFamily="34" charset="0"/>
                <a:cs typeface="Arial" panose="020B0604020202020204" pitchFamily="34" charset="0"/>
              </a:rPr>
              <a:t>Due diligence of suppliers</a:t>
            </a:r>
          </a:p>
          <a:p>
            <a:pPr marL="285750" indent="-285750" defTabSz="911225">
              <a:spcBef>
                <a:spcPts val="0"/>
              </a:spcBef>
              <a:spcAft>
                <a:spcPts val="600"/>
              </a:spcAft>
              <a:buFont typeface="Wingdings" panose="05000000000000000000" pitchFamily="2" charset="2"/>
              <a:buChar char="Ø"/>
              <a:tabLst>
                <a:tab pos="336550" algn="l"/>
              </a:tabLst>
            </a:pPr>
            <a:r>
              <a:rPr lang="en-US" sz="1400" dirty="0">
                <a:solidFill>
                  <a:srgbClr val="000000"/>
                </a:solidFill>
                <a:latin typeface="CastleT" panose="020E0602050706020204" pitchFamily="34" charset="0"/>
                <a:cs typeface="Arial" panose="020B0604020202020204" pitchFamily="34" charset="0"/>
              </a:rPr>
              <a:t>Arrange flexible payment terms for exclusive partners after building trust in few transactions</a:t>
            </a:r>
          </a:p>
        </p:txBody>
      </p:sp>
      <p:sp>
        <p:nvSpPr>
          <p:cNvPr id="21507" name="Rectangle 21"/>
          <p:cNvSpPr>
            <a:spLocks noChangeArrowheads="1"/>
          </p:cNvSpPr>
          <p:nvPr/>
        </p:nvSpPr>
        <p:spPr bwMode="auto">
          <a:xfrm>
            <a:off x="1371600" y="304800"/>
            <a:ext cx="2673745" cy="523220"/>
          </a:xfrm>
          <a:prstGeom prst="rect">
            <a:avLst/>
          </a:prstGeom>
          <a:noFill/>
          <a:ln w="9525">
            <a:noFill/>
            <a:miter lim="800000"/>
            <a:headEnd/>
            <a:tailEnd/>
          </a:ln>
        </p:spPr>
        <p:txBody>
          <a:bodyPr wrap="none">
            <a:spAutoFit/>
          </a:bodyPr>
          <a:lstStyle/>
          <a:p>
            <a:r>
              <a:rPr lang="en-US" sz="2800" u="sng" dirty="0">
                <a:solidFill>
                  <a:srgbClr val="000000"/>
                </a:solidFill>
                <a:latin typeface="CastleT" panose="020E0602050706020204" pitchFamily="34" charset="0"/>
                <a:ea typeface="Batang"/>
                <a:cs typeface="Batang"/>
              </a:rPr>
              <a:t>V</a:t>
            </a:r>
            <a:r>
              <a:rPr lang="en-US" u="sng" dirty="0">
                <a:solidFill>
                  <a:srgbClr val="000000"/>
                </a:solidFill>
                <a:latin typeface="CastleT" panose="020E0602050706020204" pitchFamily="34" charset="0"/>
                <a:ea typeface="Batang"/>
                <a:cs typeface="Batang"/>
              </a:rPr>
              <a:t>ALUE </a:t>
            </a:r>
            <a:r>
              <a:rPr lang="en-US" sz="2800" u="sng" dirty="0">
                <a:solidFill>
                  <a:srgbClr val="000000"/>
                </a:solidFill>
                <a:latin typeface="CastleT" panose="020E0602050706020204" pitchFamily="34" charset="0"/>
                <a:ea typeface="Batang"/>
                <a:cs typeface="Batang"/>
              </a:rPr>
              <a:t>A</a:t>
            </a:r>
            <a:r>
              <a:rPr lang="en-US" u="sng" dirty="0">
                <a:solidFill>
                  <a:srgbClr val="000000"/>
                </a:solidFill>
                <a:latin typeface="CastleT" panose="020E0602050706020204" pitchFamily="34" charset="0"/>
                <a:ea typeface="Batang"/>
                <a:cs typeface="Batang"/>
              </a:rPr>
              <a:t>DDED </a:t>
            </a:r>
            <a:r>
              <a:rPr lang="en-US" sz="2800" u="sng" dirty="0">
                <a:solidFill>
                  <a:srgbClr val="000000"/>
                </a:solidFill>
                <a:latin typeface="CastleT" panose="020E0602050706020204" pitchFamily="34" charset="0"/>
                <a:ea typeface="Batang"/>
                <a:cs typeface="Batang"/>
              </a:rPr>
              <a:t>S</a:t>
            </a:r>
            <a:r>
              <a:rPr lang="en-US" u="sng" dirty="0">
                <a:solidFill>
                  <a:srgbClr val="000000"/>
                </a:solidFill>
                <a:latin typeface="CastleT" panose="020E0602050706020204" pitchFamily="34" charset="0"/>
                <a:ea typeface="Batang"/>
                <a:cs typeface="Batang"/>
              </a:rPr>
              <a:t>ERVICES</a:t>
            </a:r>
            <a:endParaRPr lang="en-US" dirty="0">
              <a:latin typeface="CastleT" panose="020E0602050706020204" pitchFamily="34" charset="0"/>
            </a:endParaRPr>
          </a:p>
        </p:txBody>
      </p:sp>
      <p:sp>
        <p:nvSpPr>
          <p:cNvPr id="5" name="Rectangle 20"/>
          <p:cNvSpPr>
            <a:spLocks noChangeArrowheads="1"/>
          </p:cNvSpPr>
          <p:nvPr/>
        </p:nvSpPr>
        <p:spPr bwMode="auto">
          <a:xfrm>
            <a:off x="1273175" y="887879"/>
            <a:ext cx="3527425" cy="5601533"/>
          </a:xfrm>
          <a:prstGeom prst="rect">
            <a:avLst/>
          </a:prstGeom>
          <a:ln>
            <a:noFill/>
            <a:headEnd/>
            <a:tailEnd/>
          </a:ln>
        </p:spPr>
        <p:style>
          <a:lnRef idx="2">
            <a:schemeClr val="dk1"/>
          </a:lnRef>
          <a:fillRef idx="1001">
            <a:schemeClr val="lt1"/>
          </a:fillRef>
          <a:effectRef idx="0">
            <a:schemeClr val="dk1"/>
          </a:effectRef>
          <a:fontRef idx="minor">
            <a:schemeClr val="dk1"/>
          </a:fontRef>
        </p:style>
        <p:txBody>
          <a:bodyPr wrap="square">
            <a:spAutoFit/>
          </a:bodyPr>
          <a:lstStyle/>
          <a:p>
            <a:pPr marL="285750" indent="-285750" defTabSz="911225">
              <a:spcBef>
                <a:spcPts val="0"/>
              </a:spcBef>
              <a:spcAft>
                <a:spcPts val="600"/>
              </a:spcAft>
              <a:buFont typeface="Wingdings" panose="05000000000000000000" pitchFamily="2" charset="2"/>
              <a:buChar char="Ø"/>
              <a:tabLst>
                <a:tab pos="336550" algn="l"/>
              </a:tabLst>
            </a:pPr>
            <a:r>
              <a:rPr lang="en-US" sz="1400" dirty="0">
                <a:solidFill>
                  <a:srgbClr val="000000"/>
                </a:solidFill>
                <a:latin typeface="CastleT" panose="020E0602050706020204" pitchFamily="34" charset="0"/>
                <a:cs typeface="Arial" panose="020B0604020202020204" pitchFamily="34" charset="0"/>
              </a:rPr>
              <a:t>Evaluation of suppliers</a:t>
            </a:r>
          </a:p>
          <a:p>
            <a:pPr marL="285750" indent="-285750" defTabSz="911225">
              <a:spcBef>
                <a:spcPts val="0"/>
              </a:spcBef>
              <a:spcAft>
                <a:spcPts val="600"/>
              </a:spcAft>
              <a:buFont typeface="Wingdings" panose="05000000000000000000" pitchFamily="2" charset="2"/>
              <a:buChar char="Ø"/>
              <a:tabLst>
                <a:tab pos="336550" algn="l"/>
              </a:tabLst>
            </a:pPr>
            <a:r>
              <a:rPr lang="en-US" sz="1400" dirty="0">
                <a:solidFill>
                  <a:srgbClr val="000000"/>
                </a:solidFill>
                <a:latin typeface="CastleT" panose="020E0602050706020204" pitchFamily="34" charset="0"/>
                <a:cs typeface="Arial" panose="020B0604020202020204" pitchFamily="34" charset="0"/>
              </a:rPr>
              <a:t>Plant Audit/inspection</a:t>
            </a:r>
          </a:p>
          <a:p>
            <a:pPr marL="285750" indent="-285750" defTabSz="911225">
              <a:spcBef>
                <a:spcPts val="0"/>
              </a:spcBef>
              <a:spcAft>
                <a:spcPts val="600"/>
              </a:spcAft>
              <a:buFont typeface="Wingdings" panose="05000000000000000000" pitchFamily="2" charset="2"/>
              <a:buChar char="Ø"/>
              <a:tabLst>
                <a:tab pos="336550" algn="l"/>
              </a:tabLst>
            </a:pPr>
            <a:r>
              <a:rPr lang="en-US" sz="1400" dirty="0">
                <a:solidFill>
                  <a:srgbClr val="000000"/>
                </a:solidFill>
                <a:latin typeface="CastleT" panose="020E0602050706020204" pitchFamily="34" charset="0"/>
                <a:cs typeface="Arial" panose="020B0604020202020204" pitchFamily="34" charset="0"/>
              </a:rPr>
              <a:t>Quality inspection through approved agencies</a:t>
            </a:r>
          </a:p>
          <a:p>
            <a:pPr marL="285750" indent="-285750" defTabSz="911225">
              <a:spcBef>
                <a:spcPts val="0"/>
              </a:spcBef>
              <a:spcAft>
                <a:spcPts val="600"/>
              </a:spcAft>
              <a:buFont typeface="Wingdings" panose="05000000000000000000" pitchFamily="2" charset="2"/>
              <a:buChar char="Ø"/>
              <a:tabLst>
                <a:tab pos="336550" algn="l"/>
              </a:tabLst>
            </a:pPr>
            <a:r>
              <a:rPr lang="en-US" sz="1400" dirty="0">
                <a:solidFill>
                  <a:srgbClr val="000000"/>
                </a:solidFill>
                <a:latin typeface="CastleT" panose="020E0602050706020204" pitchFamily="34" charset="0"/>
                <a:cs typeface="Arial" panose="020B0604020202020204" pitchFamily="34" charset="0"/>
              </a:rPr>
              <a:t>Single point contact</a:t>
            </a:r>
          </a:p>
          <a:p>
            <a:pPr marL="285750" indent="-285750" defTabSz="911225">
              <a:spcBef>
                <a:spcPts val="0"/>
              </a:spcBef>
              <a:spcAft>
                <a:spcPts val="600"/>
              </a:spcAft>
              <a:buFont typeface="Wingdings" panose="05000000000000000000" pitchFamily="2" charset="2"/>
              <a:buChar char="Ø"/>
              <a:tabLst>
                <a:tab pos="336550" algn="l"/>
              </a:tabLst>
            </a:pPr>
            <a:r>
              <a:rPr lang="en-US" sz="1400" dirty="0">
                <a:solidFill>
                  <a:srgbClr val="000000"/>
                </a:solidFill>
                <a:latin typeface="CastleT" panose="020E0602050706020204" pitchFamily="34" charset="0"/>
                <a:cs typeface="Arial" panose="020B0604020202020204" pitchFamily="34" charset="0"/>
              </a:rPr>
              <a:t>Combined buying power</a:t>
            </a:r>
          </a:p>
          <a:p>
            <a:pPr marL="285750" indent="-285750" defTabSz="911225">
              <a:spcBef>
                <a:spcPts val="0"/>
              </a:spcBef>
              <a:spcAft>
                <a:spcPts val="600"/>
              </a:spcAft>
              <a:buFont typeface="Wingdings" panose="05000000000000000000" pitchFamily="2" charset="2"/>
              <a:buChar char="Ø"/>
              <a:tabLst>
                <a:tab pos="336550" algn="l"/>
              </a:tabLst>
            </a:pPr>
            <a:r>
              <a:rPr lang="en-US" sz="1400" dirty="0">
                <a:solidFill>
                  <a:srgbClr val="000000"/>
                </a:solidFill>
                <a:latin typeface="CastleT" panose="020E0602050706020204" pitchFamily="34" charset="0"/>
                <a:cs typeface="Arial" panose="020B0604020202020204" pitchFamily="34" charset="0"/>
              </a:rPr>
              <a:t>One stop sourcing from South East Asian countries like India, China, Korea, Malaysia, Taiwan etc.</a:t>
            </a:r>
          </a:p>
          <a:p>
            <a:pPr marL="285750" indent="-285750" defTabSz="911225">
              <a:spcBef>
                <a:spcPts val="0"/>
              </a:spcBef>
              <a:spcAft>
                <a:spcPts val="600"/>
              </a:spcAft>
              <a:buFont typeface="Wingdings" panose="05000000000000000000" pitchFamily="2" charset="2"/>
              <a:buChar char="Ø"/>
              <a:tabLst>
                <a:tab pos="336550" algn="l"/>
              </a:tabLst>
            </a:pPr>
            <a:r>
              <a:rPr lang="en-US" sz="1400" dirty="0">
                <a:solidFill>
                  <a:srgbClr val="000000"/>
                </a:solidFill>
                <a:latin typeface="CastleT" panose="020E0602050706020204" pitchFamily="34" charset="0"/>
                <a:cs typeface="Arial" panose="020B0604020202020204" pitchFamily="34" charset="0"/>
              </a:rPr>
              <a:t>Close follow-ups : Arranging offer, samples, pre &amp; post shipments follow up, timely shipment, shipping documents etc.</a:t>
            </a:r>
          </a:p>
          <a:p>
            <a:pPr marL="285750" indent="-285750" defTabSz="911225">
              <a:spcBef>
                <a:spcPts val="0"/>
              </a:spcBef>
              <a:spcAft>
                <a:spcPts val="600"/>
              </a:spcAft>
              <a:buFont typeface="Wingdings" panose="05000000000000000000" pitchFamily="2" charset="2"/>
              <a:buChar char="Ø"/>
              <a:tabLst>
                <a:tab pos="336550" algn="l"/>
              </a:tabLst>
            </a:pPr>
            <a:r>
              <a:rPr lang="en-US" sz="1400" dirty="0">
                <a:solidFill>
                  <a:srgbClr val="000000"/>
                </a:solidFill>
                <a:latin typeface="CastleT" panose="020E0602050706020204" pitchFamily="34" charset="0"/>
                <a:cs typeface="Arial" panose="020B0604020202020204" pitchFamily="34" charset="0"/>
              </a:rPr>
              <a:t>Claims/disputes settlement/Mediation in settling matters even with financial support</a:t>
            </a:r>
          </a:p>
          <a:p>
            <a:pPr marL="285750" indent="-285750" defTabSz="911225">
              <a:spcBef>
                <a:spcPts val="0"/>
              </a:spcBef>
              <a:spcAft>
                <a:spcPts val="600"/>
              </a:spcAft>
              <a:buFont typeface="Wingdings" panose="05000000000000000000" pitchFamily="2" charset="2"/>
              <a:buChar char="Ø"/>
              <a:tabLst>
                <a:tab pos="336550" algn="l"/>
              </a:tabLst>
            </a:pPr>
            <a:r>
              <a:rPr lang="en-US" sz="1400" dirty="0">
                <a:solidFill>
                  <a:srgbClr val="000000"/>
                </a:solidFill>
                <a:latin typeface="CastleT" panose="020E0602050706020204" pitchFamily="34" charset="0"/>
                <a:cs typeface="Arial" panose="020B0604020202020204" pitchFamily="34" charset="0"/>
              </a:rPr>
              <a:t>Market study of specific products</a:t>
            </a:r>
          </a:p>
          <a:p>
            <a:pPr marL="285750" indent="-285750" defTabSz="911225">
              <a:spcBef>
                <a:spcPts val="0"/>
              </a:spcBef>
              <a:spcAft>
                <a:spcPts val="600"/>
              </a:spcAft>
              <a:buFont typeface="Wingdings" panose="05000000000000000000" pitchFamily="2" charset="2"/>
              <a:buChar char="Ø"/>
              <a:tabLst>
                <a:tab pos="336550" algn="l"/>
              </a:tabLst>
            </a:pPr>
            <a:r>
              <a:rPr lang="en-US" sz="1400" dirty="0">
                <a:solidFill>
                  <a:srgbClr val="000000"/>
                </a:solidFill>
                <a:latin typeface="CastleT" panose="020E0602050706020204" pitchFamily="34" charset="0"/>
                <a:cs typeface="Arial" panose="020B0604020202020204" pitchFamily="34" charset="0"/>
              </a:rPr>
              <a:t>Consolidation of different products in single container</a:t>
            </a:r>
          </a:p>
          <a:p>
            <a:pPr marL="285750" indent="-285750" defTabSz="911225">
              <a:spcBef>
                <a:spcPts val="0"/>
              </a:spcBef>
              <a:spcAft>
                <a:spcPts val="600"/>
              </a:spcAft>
              <a:buFont typeface="Wingdings" panose="05000000000000000000" pitchFamily="2" charset="2"/>
              <a:buChar char="Ø"/>
              <a:tabLst>
                <a:tab pos="336550" algn="l"/>
              </a:tabLst>
            </a:pPr>
            <a:r>
              <a:rPr lang="en-US" sz="1400" dirty="0">
                <a:solidFill>
                  <a:srgbClr val="000000"/>
                </a:solidFill>
                <a:latin typeface="CastleT" panose="020E0602050706020204" pitchFamily="34" charset="0"/>
                <a:cs typeface="Arial" panose="020B0604020202020204" pitchFamily="34" charset="0"/>
              </a:rPr>
              <a:t>Coordinating, updating and educating Indian producers about REACH/regulatory matters</a:t>
            </a:r>
          </a:p>
        </p:txBody>
      </p:sp>
    </p:spTree>
    <p:extLst>
      <p:ext uri="{BB962C8B-B14F-4D97-AF65-F5344CB8AC3E}">
        <p14:creationId xmlns:p14="http://schemas.microsoft.com/office/powerpoint/2010/main" val="3548692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677" name="Group 437"/>
          <p:cNvGraphicFramePr>
            <a:graphicFrameLocks noGrp="1"/>
          </p:cNvGraphicFramePr>
          <p:nvPr>
            <p:extLst>
              <p:ext uri="{D42A27DB-BD31-4B8C-83A1-F6EECF244321}">
                <p14:modId xmlns:p14="http://schemas.microsoft.com/office/powerpoint/2010/main" val="1679837406"/>
              </p:ext>
            </p:extLst>
          </p:nvPr>
        </p:nvGraphicFramePr>
        <p:xfrm>
          <a:off x="457200" y="975360"/>
          <a:ext cx="8610600" cy="5303520"/>
        </p:xfrm>
        <a:graphic>
          <a:graphicData uri="http://schemas.openxmlformats.org/drawingml/2006/table">
            <a:tbl>
              <a:tblPr/>
              <a:tblGrid>
                <a:gridCol w="25908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2209800">
                  <a:extLst>
                    <a:ext uri="{9D8B030D-6E8A-4147-A177-3AD203B41FA5}">
                      <a16:colId xmlns:a16="http://schemas.microsoft.com/office/drawing/2014/main" val="20003"/>
                    </a:ext>
                  </a:extLst>
                </a:gridCol>
              </a:tblGrid>
              <a:tr h="225431">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cap="none" normalizeH="0" baseline="0" dirty="0">
                          <a:ln>
                            <a:noFill/>
                          </a:ln>
                          <a:solidFill>
                            <a:srgbClr val="000000"/>
                          </a:solidFill>
                          <a:effectLst/>
                          <a:latin typeface="CastleT" panose="020E0602050706020204" pitchFamily="34" charset="0"/>
                          <a:cs typeface="Arial" charset="0"/>
                        </a:rPr>
                        <a:t>Principals</a:t>
                      </a: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cap="none" normalizeH="0" baseline="0" dirty="0">
                          <a:ln>
                            <a:noFill/>
                          </a:ln>
                          <a:solidFill>
                            <a:srgbClr val="000000"/>
                          </a:solidFill>
                          <a:effectLst/>
                          <a:latin typeface="CastleT" panose="020E0602050706020204" pitchFamily="34" charset="0"/>
                          <a:cs typeface="Arial" charset="0"/>
                        </a:rPr>
                        <a:t>Turnover</a:t>
                      </a:r>
                    </a:p>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cap="none" normalizeH="0" baseline="0" dirty="0">
                          <a:ln>
                            <a:noFill/>
                          </a:ln>
                          <a:solidFill>
                            <a:srgbClr val="000000"/>
                          </a:solidFill>
                          <a:effectLst/>
                          <a:latin typeface="CastleT" panose="020E0602050706020204" pitchFamily="34" charset="0"/>
                          <a:cs typeface="Arial" charset="0"/>
                        </a:rPr>
                        <a:t>(Millions)</a:t>
                      </a: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cap="none" normalizeH="0" baseline="0" dirty="0">
                          <a:ln>
                            <a:noFill/>
                          </a:ln>
                          <a:solidFill>
                            <a:srgbClr val="000000"/>
                          </a:solidFill>
                          <a:effectLst/>
                          <a:latin typeface="CastleT" panose="020E0602050706020204" pitchFamily="34" charset="0"/>
                          <a:cs typeface="Arial" charset="0"/>
                        </a:rPr>
                        <a:t>Industries Served</a:t>
                      </a: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cap="none" normalizeH="0" baseline="0" dirty="0">
                          <a:ln>
                            <a:noFill/>
                          </a:ln>
                          <a:solidFill>
                            <a:srgbClr val="000000"/>
                          </a:solidFill>
                          <a:effectLst/>
                          <a:latin typeface="CastleT" panose="020E0602050706020204" pitchFamily="34" charset="0"/>
                          <a:cs typeface="Arial" charset="0"/>
                        </a:rPr>
                        <a:t>Markets served</a:t>
                      </a: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65000"/>
                      </a:schemeClr>
                    </a:solidFill>
                  </a:tcPr>
                </a:tc>
                <a:extLst>
                  <a:ext uri="{0D108BD9-81ED-4DB2-BD59-A6C34878D82A}">
                    <a16:rowId xmlns:a16="http://schemas.microsoft.com/office/drawing/2014/main" val="10000"/>
                  </a:ext>
                </a:extLst>
              </a:tr>
              <a:tr h="0">
                <a:tc gridSpan="4">
                  <a:txBody>
                    <a:bodyPr/>
                    <a:lstStyle/>
                    <a:p>
                      <a:pPr algn="ctr"/>
                      <a:r>
                        <a:rPr kumimoji="0" lang="en-US" sz="1100" b="1" i="0" u="none" strike="noStrike" kern="1200" cap="none" normalizeH="0" baseline="0" dirty="0">
                          <a:ln>
                            <a:noFill/>
                          </a:ln>
                          <a:solidFill>
                            <a:srgbClr val="000000"/>
                          </a:solidFill>
                          <a:effectLst/>
                          <a:latin typeface="CastleT" panose="020E0602050706020204" pitchFamily="34" charset="0"/>
                          <a:ea typeface="+mn-ea"/>
                          <a:cs typeface="Arial" charset="0"/>
                        </a:rPr>
                        <a:t>PARTNERS IN NORTH AMERICA</a:t>
                      </a:r>
                      <a:endParaRPr kumimoji="0" lang="en-US" sz="1100" b="1" i="0" u="none" strike="noStrike" kern="1200" cap="none" normalizeH="0" baseline="0" dirty="0">
                        <a:ln>
                          <a:noFill/>
                        </a:ln>
                        <a:solidFill>
                          <a:srgbClr val="000000"/>
                        </a:solidFill>
                        <a:effectLst/>
                        <a:latin typeface="CastleT" panose="020E0602050706020204" pitchFamily="34" charset="0"/>
                        <a:ea typeface="+mn-ea"/>
                        <a:cs typeface="Arial" charset="0"/>
                        <a:hlinkClick r:id="rId3"/>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extLst>
                  <a:ext uri="{0D108BD9-81ED-4DB2-BD59-A6C34878D82A}">
                    <a16:rowId xmlns:a16="http://schemas.microsoft.com/office/drawing/2014/main" val="1417861982"/>
                  </a:ext>
                </a:extLst>
              </a:tr>
              <a:tr h="0">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KG INTERNATIONAL (US)</a:t>
                      </a:r>
                    </a:p>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4"/>
                        </a:rPr>
                        <a:t>www.kgint.com</a:t>
                      </a: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   </a:t>
                      </a:r>
                      <a:endPar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5"/>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$ 50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Industrial &amp; Specialty Chemicals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Florida and the Caribbean Islands</a:t>
                      </a: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extLst>
                  <a:ext uri="{0D108BD9-81ED-4DB2-BD59-A6C34878D82A}">
                    <a16:rowId xmlns:a16="http://schemas.microsoft.com/office/drawing/2014/main" val="1754662616"/>
                  </a:ext>
                </a:extLst>
              </a:tr>
              <a:tr h="0">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normalizeH="0" baseline="0" dirty="0">
                          <a:ln>
                            <a:noFill/>
                          </a:ln>
                          <a:solidFill>
                            <a:srgbClr val="000000"/>
                          </a:solidFill>
                          <a:effectLst/>
                          <a:latin typeface="CastleT" panose="020E0602050706020204" pitchFamily="34" charset="0"/>
                          <a:ea typeface="+mn-ea"/>
                          <a:cs typeface="Arial" charset="0"/>
                        </a:rPr>
                        <a:t>PARTNERS IN LATAM &amp; SOUTH AMERICA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extLst>
                  <a:ext uri="{0D108BD9-81ED-4DB2-BD59-A6C34878D82A}">
                    <a16:rowId xmlns:a16="http://schemas.microsoft.com/office/drawing/2014/main" val="4078080609"/>
                  </a:ext>
                </a:extLst>
              </a:tr>
              <a:tr h="118751">
                <a:tc>
                  <a:txBody>
                    <a:bodyPr/>
                    <a:lstStyle/>
                    <a:p>
                      <a:pPr algn="ct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GRUPO </a:t>
                      </a: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MATHIESEN (Chile)</a:t>
                      </a:r>
                    </a:p>
                    <a:p>
                      <a:pPr algn="ct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6"/>
                        </a:rPr>
                        <a:t>www.grupomathiesen.com</a:t>
                      </a: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 </a:t>
                      </a: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3">
                            <a:extLst>
                              <a:ext uri="{A12FA001-AC4F-418D-AE19-62706E023703}">
                                <ahyp:hlinkClr xmlns:ahyp="http://schemas.microsoft.com/office/drawing/2018/hyperlinkcolor" val="tx"/>
                              </a:ext>
                            </a:extLst>
                          </a:hlinkClick>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$ 500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Semi Specialty Chemicals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Latin America (10 countries)</a:t>
                      </a: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100909201"/>
                  </a:ext>
                </a:extLst>
              </a:tr>
              <a:tr h="118751">
                <a:tc>
                  <a:txBody>
                    <a:bodyPr/>
                    <a:lstStyle/>
                    <a:p>
                      <a:pPr algn="ctr"/>
                      <a:r>
                        <a:rPr kumimoji="0" lang="pt-BR" sz="1100" b="0" i="0" u="none" strike="noStrike" kern="1200" cap="none" normalizeH="0" baseline="0" dirty="0">
                          <a:ln>
                            <a:noFill/>
                          </a:ln>
                          <a:solidFill>
                            <a:srgbClr val="000000"/>
                          </a:solidFill>
                          <a:effectLst/>
                          <a:latin typeface="CastleT" panose="020E0602050706020204" pitchFamily="34" charset="0"/>
                          <a:ea typeface="+mn-ea"/>
                          <a:cs typeface="Arial" charset="0"/>
                        </a:rPr>
                        <a:t>CARBONO QUIMICA (Brazil)</a:t>
                      </a:r>
                    </a:p>
                    <a:p>
                      <a:pPr algn="ct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7"/>
                        </a:rPr>
                        <a:t>www.carbono.com.br</a:t>
                      </a: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cap="none" normalizeH="0" baseline="0" dirty="0">
                          <a:ln>
                            <a:noFill/>
                          </a:ln>
                          <a:solidFill>
                            <a:srgbClr val="000000"/>
                          </a:solidFill>
                          <a:effectLst/>
                          <a:latin typeface="CastleT" panose="020E0602050706020204" pitchFamily="34" charset="0"/>
                          <a:cs typeface="Arial" charset="0"/>
                        </a:rPr>
                        <a:t>$ 80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US" sz="1100" b="0" i="0" u="none" strike="noStrike" cap="none" normalizeH="0" baseline="0" dirty="0">
                          <a:ln>
                            <a:noFill/>
                          </a:ln>
                          <a:solidFill>
                            <a:srgbClr val="000000"/>
                          </a:solidFill>
                          <a:effectLst/>
                          <a:latin typeface="CastleT" panose="020E0602050706020204" pitchFamily="34" charset="0"/>
                          <a:cs typeface="Arial" charset="0"/>
                        </a:rPr>
                        <a:t>Industrial</a:t>
                      </a: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cap="none" normalizeH="0" baseline="0" dirty="0">
                          <a:ln>
                            <a:noFill/>
                          </a:ln>
                          <a:solidFill>
                            <a:srgbClr val="000000"/>
                          </a:solidFill>
                          <a:effectLst/>
                          <a:latin typeface="CastleT" panose="020E0602050706020204" pitchFamily="34" charset="0"/>
                          <a:cs typeface="Arial" charset="0"/>
                        </a:rPr>
                        <a:t>Brazil</a:t>
                      </a: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extLst>
                  <a:ext uri="{0D108BD9-81ED-4DB2-BD59-A6C34878D82A}">
                    <a16:rowId xmlns:a16="http://schemas.microsoft.com/office/drawing/2014/main" val="2302563429"/>
                  </a:ext>
                </a:extLst>
              </a:tr>
              <a:tr h="118751">
                <a:tc>
                  <a:txBody>
                    <a:bodyPr/>
                    <a:lstStyle/>
                    <a:p>
                      <a:pPr marL="0" marR="0" lvl="0" indent="0" algn="ctr" defTabSz="914400" rtl="0" eaLnBrk="0" fontAlgn="base" latinLnBrk="0" hangingPunct="0">
                        <a:lnSpc>
                          <a:spcPct val="100000"/>
                        </a:lnSpc>
                        <a:spcBef>
                          <a:spcPts val="0"/>
                        </a:spcBef>
                        <a:spcAft>
                          <a:spcPct val="0"/>
                        </a:spcAft>
                        <a:buClr>
                          <a:schemeClr val="tx1"/>
                        </a:buClr>
                        <a:buSzPct val="75000"/>
                        <a:buFont typeface="Wingdings" pitchFamily="2" charset="2"/>
                        <a:buNone/>
                        <a:tabLst/>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OXIQUIM  S.A. (Chile)</a:t>
                      </a:r>
                    </a:p>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8"/>
                        </a:rPr>
                        <a:t>www.oxiquim.cl</a:t>
                      </a: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9"/>
                        </a:rPr>
                        <a:t> </a:t>
                      </a: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9"/>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$ 150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Industrial, Speciality Chemicals &amp; Polymers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Chile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123026118"/>
                  </a:ext>
                </a:extLst>
              </a:tr>
              <a:tr h="0">
                <a:tc>
                  <a:txBody>
                    <a:bodyPr/>
                    <a:lstStyle/>
                    <a:p>
                      <a:pPr algn="ct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BASE QUIMICA (Brazil)</a:t>
                      </a:r>
                    </a:p>
                    <a:p>
                      <a:pPr algn="ct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3"/>
                        </a:rPr>
                        <a:t>www.basequimica.com</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$ 125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Industrial Chemicals</a:t>
                      </a: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Brazil</a:t>
                      </a: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extLst>
                  <a:ext uri="{0D108BD9-81ED-4DB2-BD59-A6C34878D82A}">
                    <a16:rowId xmlns:a16="http://schemas.microsoft.com/office/drawing/2014/main" val="3665049369"/>
                  </a:ext>
                </a:extLst>
              </a:tr>
              <a:tr h="0">
                <a:tc>
                  <a:txBody>
                    <a:bodyPr/>
                    <a:lstStyle/>
                    <a:p>
                      <a:pPr algn="ct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QUANTIQ (Brazil)</a:t>
                      </a:r>
                    </a:p>
                    <a:p>
                      <a:pPr algn="ct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hlinkClick r:id="rId3"/>
                        </a:rPr>
                        <a:t>www.quantiq.com.br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$ 400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Bulk &amp; Specialty Chemicals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US" sz="1100" b="0" i="0" u="none" strike="noStrike" kern="1200" cap="none" normalizeH="0" baseline="0" dirty="0">
                          <a:ln>
                            <a:noFill/>
                          </a:ln>
                          <a:solidFill>
                            <a:srgbClr val="000000"/>
                          </a:solidFill>
                          <a:effectLst/>
                          <a:latin typeface="CastleT" panose="020E0602050706020204" pitchFamily="34" charset="0"/>
                          <a:ea typeface="+mn-ea"/>
                          <a:cs typeface="Arial" charset="0"/>
                        </a:rPr>
                        <a:t>Brazil</a:t>
                      </a:r>
                      <a:endPar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285365951"/>
                  </a:ext>
                </a:extLst>
              </a:tr>
              <a:tr h="0">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normalizeH="0" baseline="0" dirty="0">
                          <a:ln>
                            <a:noFill/>
                          </a:ln>
                          <a:solidFill>
                            <a:srgbClr val="000000"/>
                          </a:solidFill>
                          <a:effectLst/>
                          <a:latin typeface="CastleT" panose="020E0602050706020204" pitchFamily="34" charset="0"/>
                          <a:ea typeface="+mn-ea"/>
                          <a:cs typeface="Arial" charset="0"/>
                        </a:rPr>
                        <a:t>PARTNERS IN ASIA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extLst>
                  <a:ext uri="{0D108BD9-81ED-4DB2-BD59-A6C34878D82A}">
                    <a16:rowId xmlns:a16="http://schemas.microsoft.com/office/drawing/2014/main" val="3871212904"/>
                  </a:ext>
                </a:extLst>
              </a:tr>
              <a:tr h="0">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pitchFamily="34" charset="0"/>
                        </a:rPr>
                        <a:t>CHEMFIELD INTERNATIONAL (S. Korea)</a:t>
                      </a:r>
                    </a:p>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pitchFamily="34" charset="0"/>
                          <a:hlinkClick r:id="rId10"/>
                        </a:rPr>
                        <a:t>www.chemfield.co.kr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cap="none" normalizeH="0" baseline="0" dirty="0">
                          <a:ln>
                            <a:noFill/>
                          </a:ln>
                          <a:solidFill>
                            <a:srgbClr val="000000"/>
                          </a:solidFill>
                          <a:effectLst/>
                          <a:latin typeface="CastleT" panose="020E0602050706020204" pitchFamily="34" charset="0"/>
                          <a:cs typeface="Arial" charset="0"/>
                        </a:rPr>
                        <a:t>$ 40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cap="none" normalizeH="0" baseline="0" dirty="0">
                          <a:ln>
                            <a:noFill/>
                          </a:ln>
                          <a:solidFill>
                            <a:srgbClr val="000000"/>
                          </a:solidFill>
                          <a:effectLst/>
                          <a:latin typeface="CastleT" panose="020E0602050706020204" pitchFamily="34" charset="0"/>
                          <a:cs typeface="Arial" charset="0"/>
                        </a:rPr>
                        <a:t>Bulk &amp; Industrial Chemicals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cap="none" normalizeH="0" baseline="0" dirty="0">
                          <a:ln>
                            <a:noFill/>
                          </a:ln>
                          <a:solidFill>
                            <a:srgbClr val="000000"/>
                          </a:solidFill>
                          <a:effectLst/>
                          <a:latin typeface="CastleT" panose="020E0602050706020204" pitchFamily="34" charset="0"/>
                          <a:cs typeface="Arial" charset="0"/>
                        </a:rPr>
                        <a:t>South Korea</a:t>
                      </a: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extLst>
                  <a:ext uri="{0D108BD9-81ED-4DB2-BD59-A6C34878D82A}">
                    <a16:rowId xmlns:a16="http://schemas.microsoft.com/office/drawing/2014/main" val="1485480621"/>
                  </a:ext>
                </a:extLst>
              </a:tr>
              <a:tr h="0">
                <a:tc>
                  <a:txBody>
                    <a:bodyPr/>
                    <a:lstStyle/>
                    <a:p>
                      <a:pPr marL="0" marR="0" lvl="0" indent="0" algn="ctr" defTabSz="914400" rtl="0" eaLnBrk="0" fontAlgn="base" latinLnBrk="0" hangingPunct="0">
                        <a:lnSpc>
                          <a:spcPct val="100000"/>
                        </a:lnSpc>
                        <a:spcBef>
                          <a:spcPts val="0"/>
                        </a:spcBef>
                        <a:spcAft>
                          <a:spcPct val="0"/>
                        </a:spcAft>
                        <a:buClr>
                          <a:schemeClr val="tx1"/>
                        </a:buClr>
                        <a:buSzPct val="75000"/>
                        <a:buFont typeface="Wingdings" pitchFamily="2" charset="2"/>
                        <a:buNone/>
                        <a:tabLst/>
                      </a:pPr>
                      <a:r>
                        <a:rPr kumimoji="0" lang="en-US" sz="1100" b="0" i="0" kern="1200" dirty="0">
                          <a:solidFill>
                            <a:schemeClr val="tx1"/>
                          </a:solidFill>
                          <a:latin typeface="CastleT" panose="020E0602050706020204" pitchFamily="34" charset="0"/>
                          <a:ea typeface="+mn-ea"/>
                          <a:cs typeface="Arial" pitchFamily="34" charset="0"/>
                        </a:rPr>
                        <a:t>DEPOTCHEM AMGAL (Israel)</a:t>
                      </a:r>
                    </a:p>
                    <a:p>
                      <a:pPr marL="0" marR="0" lvl="0" indent="0" algn="ctr" defTabSz="914400" rtl="0" eaLnBrk="0" fontAlgn="base" latinLnBrk="0" hangingPunct="0">
                        <a:lnSpc>
                          <a:spcPct val="100000"/>
                        </a:lnSpc>
                        <a:spcBef>
                          <a:spcPts val="0"/>
                        </a:spcBef>
                        <a:spcAft>
                          <a:spcPct val="0"/>
                        </a:spcAft>
                        <a:buClr>
                          <a:schemeClr val="tx1"/>
                        </a:buClr>
                        <a:buSzPct val="75000"/>
                        <a:buFont typeface="Wingdings" pitchFamily="2" charset="2"/>
                        <a:buNone/>
                        <a:tabLst/>
                      </a:pPr>
                      <a:r>
                        <a:rPr kumimoji="0" lang="en-IN" sz="1100" b="0" i="0" kern="1200" dirty="0">
                          <a:solidFill>
                            <a:schemeClr val="tx1"/>
                          </a:solidFill>
                          <a:latin typeface="CastleT" panose="020E0602050706020204" pitchFamily="34" charset="0"/>
                          <a:ea typeface="+mn-ea"/>
                          <a:cs typeface="Arial" pitchFamily="34" charset="0"/>
                          <a:hlinkClick r:id="rId8"/>
                        </a:rPr>
                        <a:t>www.de-am.co.il</a:t>
                      </a:r>
                      <a:r>
                        <a:rPr kumimoji="0" lang="en-IN" sz="1100" b="0" i="0" kern="1200" baseline="0" dirty="0">
                          <a:solidFill>
                            <a:schemeClr val="tx1"/>
                          </a:solidFill>
                          <a:latin typeface="CastleT" panose="020E0602050706020204" pitchFamily="34" charset="0"/>
                          <a:ea typeface="+mn-ea"/>
                          <a:cs typeface="Arial" pitchFamily="34" charset="0"/>
                          <a:hlinkClick r:id="rId8"/>
                        </a:rPr>
                        <a:t> </a:t>
                      </a:r>
                      <a:endParaRPr kumimoji="0" lang="en-IN" sz="1100" b="0" i="0" kern="1200" dirty="0">
                        <a:solidFill>
                          <a:schemeClr val="tx1"/>
                        </a:solidFill>
                        <a:latin typeface="CastleT" panose="020E0602050706020204" pitchFamily="34" charset="0"/>
                        <a:ea typeface="+mn-ea"/>
                        <a:cs typeface="Arial" pitchFamily="34" charset="0"/>
                        <a:hlinkClick r:id="rId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cap="none" normalizeH="0" baseline="0" dirty="0">
                          <a:ln>
                            <a:noFill/>
                          </a:ln>
                          <a:solidFill>
                            <a:srgbClr val="000000"/>
                          </a:solidFill>
                          <a:effectLst/>
                          <a:latin typeface="CastleT" panose="020E0602050706020204" pitchFamily="34" charset="0"/>
                          <a:cs typeface="Arial" charset="0"/>
                        </a:rPr>
                        <a:t>$ 120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cap="none" normalizeH="0" baseline="0" dirty="0">
                          <a:ln>
                            <a:noFill/>
                          </a:ln>
                          <a:solidFill>
                            <a:srgbClr val="000000"/>
                          </a:solidFill>
                          <a:effectLst/>
                          <a:latin typeface="CastleT" panose="020E0602050706020204" pitchFamily="34" charset="0"/>
                          <a:cs typeface="Arial" charset="0"/>
                        </a:rPr>
                        <a:t>Industrial &amp; Specialty Chemicals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IN" sz="1100" b="0" i="0" u="none" strike="noStrike" cap="none" normalizeH="0" baseline="0" dirty="0">
                          <a:ln>
                            <a:noFill/>
                          </a:ln>
                          <a:solidFill>
                            <a:srgbClr val="000000"/>
                          </a:solidFill>
                          <a:effectLst/>
                          <a:latin typeface="CastleT" panose="020E0602050706020204" pitchFamily="34" charset="0"/>
                          <a:cs typeface="Arial" charset="0"/>
                        </a:rPr>
                        <a:t>Israel</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318375324"/>
                  </a:ext>
                </a:extLst>
              </a:tr>
              <a:tr h="0">
                <a:tc gridSpan="4">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US" sz="1100" b="1" i="0" u="none" strike="noStrike" kern="1200" cap="none" normalizeH="0" baseline="0" dirty="0">
                          <a:ln>
                            <a:noFill/>
                          </a:ln>
                          <a:solidFill>
                            <a:schemeClr val="tx1"/>
                          </a:solidFill>
                          <a:effectLst/>
                          <a:latin typeface="CastleT" panose="020E0602050706020204" pitchFamily="34" charset="0"/>
                          <a:ea typeface="+mn-ea"/>
                          <a:cs typeface="Arial" charset="0"/>
                        </a:rPr>
                        <a:t>PARTNERS IN CIS</a:t>
                      </a:r>
                      <a:endParaRPr kumimoji="0" lang="en-IN" sz="1100" b="0" i="0" u="none" strike="noStrike" kern="1200" cap="none" normalizeH="0" baseline="0" dirty="0">
                        <a:ln>
                          <a:noFill/>
                        </a:ln>
                        <a:solidFill>
                          <a:schemeClr val="bg2">
                            <a:lumMod val="50000"/>
                          </a:schemeClr>
                        </a:solidFill>
                        <a:effectLst/>
                        <a:latin typeface="CastleT" panose="020E0602050706020204" pitchFamily="34" charset="0"/>
                        <a:ea typeface="+mn-ea"/>
                        <a:cs typeface="Arial" charset="0"/>
                        <a:hlinkClick r:id="rId11"/>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994221434"/>
                  </a:ext>
                </a:extLst>
              </a:tr>
              <a:tr h="0">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kern="1200" dirty="0">
                          <a:solidFill>
                            <a:schemeClr val="tx1"/>
                          </a:solidFill>
                          <a:latin typeface="CastleT" panose="020E0602050706020204" pitchFamily="34" charset="0"/>
                          <a:ea typeface="+mn-ea"/>
                          <a:cs typeface="Arial" pitchFamily="34" charset="0"/>
                        </a:rPr>
                        <a:t>UTS GROUP (Russia)</a:t>
                      </a:r>
                    </a:p>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kern="1200" dirty="0">
                          <a:solidFill>
                            <a:schemeClr val="tx1"/>
                          </a:solidFill>
                          <a:latin typeface="CastleT" panose="020E0602050706020204" pitchFamily="34" charset="0"/>
                          <a:ea typeface="+mn-ea"/>
                          <a:cs typeface="Arial" pitchFamily="34" charset="0"/>
                          <a:hlinkClick r:id="rId5"/>
                        </a:rPr>
                        <a:t>http://utsrus.com/en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cap="none" normalizeH="0" baseline="0" dirty="0">
                          <a:ln>
                            <a:noFill/>
                          </a:ln>
                          <a:solidFill>
                            <a:srgbClr val="000000"/>
                          </a:solidFill>
                          <a:effectLst/>
                          <a:latin typeface="CastleT" panose="020E0602050706020204" pitchFamily="34" charset="0"/>
                          <a:cs typeface="Arial" charset="0"/>
                        </a:rPr>
                        <a:t>$ 200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defRPr/>
                      </a:pPr>
                      <a:r>
                        <a:rPr kumimoji="0" lang="en-IN" sz="1100" b="0" i="0" u="none" strike="noStrike" kern="1200" cap="none" normalizeH="0" baseline="0" dirty="0">
                          <a:ln>
                            <a:noFill/>
                          </a:ln>
                          <a:solidFill>
                            <a:srgbClr val="000000"/>
                          </a:solidFill>
                          <a:effectLst/>
                          <a:latin typeface="CastleT" panose="020E0602050706020204" pitchFamily="34" charset="0"/>
                          <a:ea typeface="+mn-ea"/>
                          <a:cs typeface="Arial" charset="0"/>
                        </a:rPr>
                        <a:t>Industrial &amp; Food Chemicals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tc>
                  <a:txBody>
                    <a:bodyPr/>
                    <a:lstStyle/>
                    <a:p>
                      <a:pPr marL="0" marR="0" lvl="0" indent="0" algn="ctr" defTabSz="914400" rtl="0" eaLnBrk="0" fontAlgn="base" latinLnBrk="0" hangingPunct="0">
                        <a:lnSpc>
                          <a:spcPct val="100000"/>
                        </a:lnSpc>
                        <a:spcBef>
                          <a:spcPct val="0"/>
                        </a:spcBef>
                        <a:spcAft>
                          <a:spcPct val="0"/>
                        </a:spcAft>
                        <a:buClrTx/>
                        <a:buSzPct val="75000"/>
                        <a:buFontTx/>
                        <a:buNone/>
                        <a:tabLst/>
                      </a:pPr>
                      <a:r>
                        <a:rPr kumimoji="0" lang="en-US" sz="1100" b="0" i="0" u="none" strike="noStrike" cap="none" normalizeH="0" baseline="0" dirty="0">
                          <a:ln>
                            <a:noFill/>
                          </a:ln>
                          <a:solidFill>
                            <a:srgbClr val="000000"/>
                          </a:solidFill>
                          <a:effectLst/>
                          <a:latin typeface="CastleT" panose="020E0602050706020204" pitchFamily="34" charset="0"/>
                          <a:cs typeface="Arial" charset="0"/>
                        </a:rPr>
                        <a:t>Russia, Ukraine, Belarus, Kazakhstan, Uzbekistan</a:t>
                      </a:r>
                      <a:endParaRPr kumimoji="0" lang="en-IN" sz="1100" b="0" i="0" u="none" strike="noStrike" cap="none" normalizeH="0" baseline="0" dirty="0">
                        <a:ln>
                          <a:noFill/>
                        </a:ln>
                        <a:solidFill>
                          <a:srgbClr val="000000"/>
                        </a:solidFill>
                        <a:effectLst/>
                        <a:latin typeface="CastleT" panose="020E0602050706020204"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DE7F9"/>
                    </a:solidFill>
                  </a:tcPr>
                </a:tc>
                <a:extLst>
                  <a:ext uri="{0D108BD9-81ED-4DB2-BD59-A6C34878D82A}">
                    <a16:rowId xmlns:a16="http://schemas.microsoft.com/office/drawing/2014/main" val="763458852"/>
                  </a:ext>
                </a:extLst>
              </a:tr>
            </a:tbl>
          </a:graphicData>
        </a:graphic>
      </p:graphicFrame>
      <p:sp>
        <p:nvSpPr>
          <p:cNvPr id="22592" name="Rectangle 3"/>
          <p:cNvSpPr>
            <a:spLocks noChangeArrowheads="1"/>
          </p:cNvSpPr>
          <p:nvPr/>
        </p:nvSpPr>
        <p:spPr bwMode="auto">
          <a:xfrm>
            <a:off x="1066800" y="381000"/>
            <a:ext cx="7162800" cy="861774"/>
          </a:xfrm>
          <a:prstGeom prst="rect">
            <a:avLst/>
          </a:prstGeom>
          <a:noFill/>
          <a:ln w="9525">
            <a:noFill/>
            <a:miter lim="800000"/>
            <a:headEnd/>
            <a:tailEnd/>
          </a:ln>
        </p:spPr>
        <p:txBody>
          <a:bodyPr wrap="square">
            <a:spAutoFit/>
          </a:bodyPr>
          <a:lstStyle/>
          <a:p>
            <a:endParaRPr lang="en-IN" sz="1600" b="1" u="sng" dirty="0">
              <a:solidFill>
                <a:srgbClr val="000000"/>
              </a:solidFill>
              <a:latin typeface="CastleT" panose="020E0602050706020204" pitchFamily="34" charset="0"/>
              <a:ea typeface="Batang"/>
              <a:cs typeface="Batang"/>
            </a:endParaRPr>
          </a:p>
          <a:p>
            <a:r>
              <a:rPr lang="en-IN" sz="1400" b="1" u="sng" dirty="0">
                <a:solidFill>
                  <a:srgbClr val="000000"/>
                </a:solidFill>
                <a:latin typeface="CastleT" panose="020E0602050706020204" pitchFamily="34" charset="0"/>
                <a:ea typeface="Batang"/>
                <a:cs typeface="Batang"/>
              </a:rPr>
              <a:t>International Chemical Distributors we work with</a:t>
            </a:r>
          </a:p>
          <a:p>
            <a:endParaRPr lang="en-IN" sz="2000" u="sng" dirty="0">
              <a:solidFill>
                <a:srgbClr val="000000"/>
              </a:solidFill>
              <a:latin typeface="CastleT" panose="020E0602050706020204" pitchFamily="34" charset="0"/>
              <a:ea typeface="Batang"/>
              <a:cs typeface="Batang"/>
            </a:endParaRPr>
          </a:p>
        </p:txBody>
      </p:sp>
      <p:graphicFrame>
        <p:nvGraphicFramePr>
          <p:cNvPr id="6" name="Table 5">
            <a:extLst>
              <a:ext uri="{FF2B5EF4-FFF2-40B4-BE49-F238E27FC236}">
                <a16:creationId xmlns:a16="http://schemas.microsoft.com/office/drawing/2014/main" id="{59A62720-08C2-4D4A-9F5D-920E4C84A7F3}"/>
              </a:ext>
            </a:extLst>
          </p:cNvPr>
          <p:cNvGraphicFramePr>
            <a:graphicFrameLocks noGrp="1"/>
          </p:cNvGraphicFramePr>
          <p:nvPr>
            <p:extLst/>
          </p:nvPr>
        </p:nvGraphicFramePr>
        <p:xfrm>
          <a:off x="1143000" y="41148"/>
          <a:ext cx="6383338" cy="550990"/>
        </p:xfrm>
        <a:graphic>
          <a:graphicData uri="http://schemas.openxmlformats.org/drawingml/2006/table">
            <a:tbl>
              <a:tblPr firstRow="1" firstCol="1" bandRow="1">
                <a:tableStyleId>{5C22544A-7EE6-4342-B048-85BDC9FD1C3A}</a:tableStyleId>
              </a:tblPr>
              <a:tblGrid>
                <a:gridCol w="6383338">
                  <a:extLst>
                    <a:ext uri="{9D8B030D-6E8A-4147-A177-3AD203B41FA5}">
                      <a16:colId xmlns:a16="http://schemas.microsoft.com/office/drawing/2014/main" val="3870283814"/>
                    </a:ext>
                  </a:extLst>
                </a:gridCol>
              </a:tblGrid>
              <a:tr h="404686">
                <a:tc>
                  <a:txBody>
                    <a:bodyPr/>
                    <a:lstStyle/>
                    <a:p>
                      <a:pPr algn="l">
                        <a:lnSpc>
                          <a:spcPct val="115000"/>
                        </a:lnSpc>
                        <a:spcAft>
                          <a:spcPts val="0"/>
                        </a:spcAft>
                      </a:pPr>
                      <a:r>
                        <a:rPr lang="en-US" sz="1600" dirty="0">
                          <a:solidFill>
                            <a:srgbClr val="ADE7F9"/>
                          </a:solidFill>
                          <a:effectLst/>
                          <a:latin typeface="CastleT" panose="020E0602050706020204" pitchFamily="34" charset="0"/>
                        </a:rPr>
                        <a:t>C</a:t>
                      </a:r>
                      <a:r>
                        <a:rPr lang="en-US" sz="1200" dirty="0">
                          <a:solidFill>
                            <a:srgbClr val="ADE7F9"/>
                          </a:solidFill>
                          <a:effectLst/>
                          <a:latin typeface="CastleT" panose="020E0602050706020204" pitchFamily="34" charset="0"/>
                        </a:rPr>
                        <a:t>HEM </a:t>
                      </a:r>
                      <a:r>
                        <a:rPr lang="en-US" sz="1600" dirty="0">
                          <a:solidFill>
                            <a:srgbClr val="ADE7F9"/>
                          </a:solidFill>
                          <a:effectLst/>
                          <a:latin typeface="CastleT" panose="020E0602050706020204" pitchFamily="34" charset="0"/>
                        </a:rPr>
                        <a:t>C</a:t>
                      </a:r>
                      <a:r>
                        <a:rPr lang="en-US" sz="1200" dirty="0">
                          <a:solidFill>
                            <a:srgbClr val="ADE7F9"/>
                          </a:solidFill>
                          <a:effectLst/>
                          <a:latin typeface="CastleT" panose="020E0602050706020204" pitchFamily="34" charset="0"/>
                        </a:rPr>
                        <a:t>ONNECTIONS (INDIA) </a:t>
                      </a:r>
                      <a:r>
                        <a:rPr lang="en-US" sz="1200" dirty="0">
                          <a:solidFill>
                            <a:srgbClr val="ADE7F9"/>
                          </a:solidFill>
                          <a:effectLst/>
                        </a:rPr>
                        <a:t> </a:t>
                      </a:r>
                      <a:r>
                        <a:rPr lang="en-US" sz="1100" dirty="0">
                          <a:solidFill>
                            <a:srgbClr val="ADE7F9"/>
                          </a:solidFill>
                          <a:effectLst/>
                        </a:rPr>
                        <a:t>|  </a:t>
                      </a:r>
                      <a:r>
                        <a:rPr lang="en-US" sz="1100" dirty="0">
                          <a:solidFill>
                            <a:srgbClr val="ADE7F9"/>
                          </a:solidFill>
                          <a:effectLst/>
                          <a:latin typeface="CastleT" panose="020E0602050706020204" pitchFamily="34" charset="0"/>
                        </a:rPr>
                        <a:t>New Delhi, India  | Phone: +91 11 47002421 | Fax: +91 11 47002422 </a:t>
                      </a:r>
                    </a:p>
                    <a:p>
                      <a:pPr algn="l">
                        <a:lnSpc>
                          <a:spcPct val="115000"/>
                        </a:lnSpc>
                        <a:spcAft>
                          <a:spcPts val="0"/>
                        </a:spcAft>
                      </a:pPr>
                      <a:r>
                        <a:rPr lang="en-US" sz="1100" dirty="0">
                          <a:solidFill>
                            <a:srgbClr val="ADE7F9"/>
                          </a:solidFill>
                          <a:effectLst/>
                          <a:latin typeface="CastleT" panose="020E0602050706020204" pitchFamily="34" charset="0"/>
                        </a:rPr>
                        <a:t>e-mail: </a:t>
                      </a:r>
                      <a:r>
                        <a:rPr lang="en-US" sz="1100" u="sng" dirty="0">
                          <a:solidFill>
                            <a:srgbClr val="ADE7F9"/>
                          </a:solidFill>
                          <a:effectLst/>
                          <a:latin typeface="CastleT" panose="020E0602050706020204" pitchFamily="34" charset="0"/>
                          <a:hlinkClick r:id="rId12"/>
                        </a:rPr>
                        <a:t>info@chemconn.com</a:t>
                      </a:r>
                      <a:r>
                        <a:rPr lang="en-US" sz="1100" dirty="0">
                          <a:solidFill>
                            <a:srgbClr val="ADE7F9"/>
                          </a:solidFill>
                          <a:effectLst/>
                          <a:latin typeface="CastleT" panose="020E0602050706020204" pitchFamily="34" charset="0"/>
                        </a:rPr>
                        <a:t>| Web: </a:t>
                      </a:r>
                      <a:r>
                        <a:rPr lang="en-US" sz="1100" u="sng" dirty="0">
                          <a:solidFill>
                            <a:srgbClr val="ADE7F9"/>
                          </a:solidFill>
                          <a:effectLst/>
                          <a:latin typeface="CastleT" panose="020E0602050706020204" pitchFamily="34" charset="0"/>
                          <a:hlinkClick r:id="rId13"/>
                        </a:rPr>
                        <a:t>www.chemconn.com</a:t>
                      </a:r>
                      <a:endParaRPr lang="en-IN" sz="2000" dirty="0">
                        <a:solidFill>
                          <a:srgbClr val="ADE7F9"/>
                        </a:solidFill>
                        <a:effectLst/>
                        <a:latin typeface="CastleT" panose="020E0602050706020204" pitchFamily="34" charset="0"/>
                        <a:ea typeface="Calibri" panose="020F0502020204030204" pitchFamily="34" charset="0"/>
                        <a:cs typeface="Times New Roman" panose="02020603050405020304" pitchFamily="18" charset="0"/>
                      </a:endParaRPr>
                    </a:p>
                  </a:txBody>
                  <a:tcPr marL="47625" marR="47625" marT="47625" marB="47625" anchor="ctr">
                    <a:solidFill>
                      <a:schemeClr val="bg1">
                        <a:lumMod val="50000"/>
                      </a:schemeClr>
                    </a:solidFill>
                  </a:tcPr>
                </a:tc>
                <a:extLst>
                  <a:ext uri="{0D108BD9-81ED-4DB2-BD59-A6C34878D82A}">
                    <a16:rowId xmlns:a16="http://schemas.microsoft.com/office/drawing/2014/main" val="2678335003"/>
                  </a:ext>
                </a:extLst>
              </a:tr>
            </a:tbl>
          </a:graphicData>
        </a:graphic>
      </p:graphicFrame>
    </p:spTree>
    <p:extLst>
      <p:ext uri="{BB962C8B-B14F-4D97-AF65-F5344CB8AC3E}">
        <p14:creationId xmlns:p14="http://schemas.microsoft.com/office/powerpoint/2010/main" val="62782409"/>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2219</TotalTime>
  <Words>1778</Words>
  <Application>Microsoft Office PowerPoint</Application>
  <PresentationFormat>On-screen Show (4:3)</PresentationFormat>
  <Paragraphs>274</Paragraphs>
  <Slides>12</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12</vt:i4>
      </vt:variant>
    </vt:vector>
  </HeadingPairs>
  <TitlesOfParts>
    <vt:vector size="24" baseType="lpstr">
      <vt:lpstr>Aharoni</vt:lpstr>
      <vt:lpstr>Arial</vt:lpstr>
      <vt:lpstr>Calibri</vt:lpstr>
      <vt:lpstr>CastleT</vt:lpstr>
      <vt:lpstr>Gill Sans MT</vt:lpstr>
      <vt:lpstr>Lucida Calligraphy</vt:lpstr>
      <vt:lpstr>Lucida Handwriting</vt:lpstr>
      <vt:lpstr>Monotype Corsiva</vt:lpstr>
      <vt:lpstr>Verdana</vt:lpstr>
      <vt:lpstr>Wingdings</vt:lpstr>
      <vt:lpstr>Wingdings 2</vt: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sanjay</dc:creator>
  <cp:lastModifiedBy>Trinayan Phukan</cp:lastModifiedBy>
  <cp:revision>421</cp:revision>
  <cp:lastPrinted>2018-12-05T07:26:20Z</cp:lastPrinted>
  <dcterms:created xsi:type="dcterms:W3CDTF">2010-07-23T07:50:28Z</dcterms:created>
  <dcterms:modified xsi:type="dcterms:W3CDTF">2019-02-21T06:03:59Z</dcterms:modified>
</cp:coreProperties>
</file>